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87" r:id="rId9"/>
    <p:sldId id="268" r:id="rId10"/>
    <p:sldId id="288" r:id="rId11"/>
    <p:sldId id="269" r:id="rId12"/>
    <p:sldId id="289" r:id="rId13"/>
    <p:sldId id="270" r:id="rId14"/>
    <p:sldId id="290" r:id="rId15"/>
    <p:sldId id="271" r:id="rId16"/>
    <p:sldId id="291" r:id="rId17"/>
    <p:sldId id="272" r:id="rId18"/>
    <p:sldId id="292" r:id="rId19"/>
    <p:sldId id="273" r:id="rId20"/>
    <p:sldId id="293" r:id="rId21"/>
    <p:sldId id="274" r:id="rId22"/>
    <p:sldId id="294" r:id="rId23"/>
    <p:sldId id="278" r:id="rId24"/>
    <p:sldId id="295" r:id="rId25"/>
    <p:sldId id="279" r:id="rId26"/>
    <p:sldId id="296" r:id="rId27"/>
    <p:sldId id="280" r:id="rId28"/>
    <p:sldId id="297" r:id="rId29"/>
    <p:sldId id="281" r:id="rId30"/>
    <p:sldId id="298" r:id="rId31"/>
    <p:sldId id="275" r:id="rId32"/>
    <p:sldId id="299" r:id="rId33"/>
    <p:sldId id="276" r:id="rId34"/>
    <p:sldId id="300" r:id="rId35"/>
    <p:sldId id="277" r:id="rId36"/>
    <p:sldId id="301" r:id="rId37"/>
    <p:sldId id="282" r:id="rId38"/>
    <p:sldId id="302" r:id="rId39"/>
    <p:sldId id="283" r:id="rId40"/>
    <p:sldId id="303" r:id="rId41"/>
    <p:sldId id="285" r:id="rId42"/>
    <p:sldId id="305" r:id="rId43"/>
    <p:sldId id="286" r:id="rId44"/>
    <p:sldId id="304" r:id="rId45"/>
    <p:sldId id="263" r:id="rId46"/>
    <p:sldId id="264" r:id="rId47"/>
    <p:sldId id="265" r:id="rId48"/>
    <p:sldId id="306" r:id="rId49"/>
    <p:sldId id="307" r:id="rId50"/>
    <p:sldId id="266" r:id="rId51"/>
    <p:sldId id="30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949AE5A-9A23-47C9-B8AB-F61766B5841A}">
          <p14:sldIdLst/>
        </p14:section>
        <p14:section name="Intro" id="{AA2CB5B9-A42E-47A3-9949-E2A310311EA7}">
          <p14:sldIdLst>
            <p14:sldId id="256"/>
            <p14:sldId id="257"/>
            <p14:sldId id="258"/>
            <p14:sldId id="259"/>
            <p14:sldId id="260"/>
            <p14:sldId id="261"/>
          </p14:sldIdLst>
        </p14:section>
        <p14:section name="Talks" id="{CF26A305-FF58-478A-8EA2-E2AE689AF3E9}">
          <p14:sldIdLst>
            <p14:sldId id="262"/>
            <p14:sldId id="287"/>
            <p14:sldId id="268"/>
            <p14:sldId id="288"/>
            <p14:sldId id="269"/>
            <p14:sldId id="289"/>
            <p14:sldId id="270"/>
            <p14:sldId id="290"/>
            <p14:sldId id="271"/>
            <p14:sldId id="291"/>
            <p14:sldId id="272"/>
            <p14:sldId id="292"/>
            <p14:sldId id="273"/>
            <p14:sldId id="293"/>
            <p14:sldId id="274"/>
            <p14:sldId id="294"/>
            <p14:sldId id="278"/>
            <p14:sldId id="295"/>
            <p14:sldId id="279"/>
            <p14:sldId id="296"/>
            <p14:sldId id="280"/>
            <p14:sldId id="297"/>
            <p14:sldId id="281"/>
            <p14:sldId id="298"/>
            <p14:sldId id="275"/>
            <p14:sldId id="299"/>
            <p14:sldId id="276"/>
            <p14:sldId id="300"/>
            <p14:sldId id="277"/>
            <p14:sldId id="301"/>
            <p14:sldId id="282"/>
            <p14:sldId id="302"/>
            <p14:sldId id="283"/>
            <p14:sldId id="303"/>
            <p14:sldId id="285"/>
            <p14:sldId id="305"/>
            <p14:sldId id="286"/>
            <p14:sldId id="304"/>
          </p14:sldIdLst>
        </p14:section>
        <p14:section name="Social Events" id="{B6AD13E1-EA49-4EAF-AAAB-C3A33E966C3F}">
          <p14:sldIdLst>
            <p14:sldId id="263"/>
            <p14:sldId id="264"/>
            <p14:sldId id="265"/>
            <p14:sldId id="306"/>
            <p14:sldId id="307"/>
            <p14:sldId id="266"/>
            <p14:sldId id="30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3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1D8BD707-D9CF-40AE-B4C6-C98DA3205C09}" type="datetimeFigureOut">
              <a:rPr lang="en-US" smtClean="0"/>
              <a:pPr/>
              <a:t>9/14/2012</a:t>
            </a:fld>
            <a:endParaRPr lang="en-US"/>
          </a:p>
        </p:txBody>
      </p:sp>
      <p:sp>
        <p:nvSpPr>
          <p:cNvPr id="20" name="Slide Number Placeholder 19"/>
          <p:cNvSpPr>
            <a:spLocks noGrp="1"/>
          </p:cNvSpPr>
          <p:nvPr>
            <p:ph type="sldNum" sz="quarter" idx="11"/>
          </p:nvPr>
        </p:nvSpPr>
        <p:spPr>
          <a:xfrm>
            <a:off x="7924800" y="6610350"/>
            <a:ext cx="1198880" cy="228600"/>
          </a:xfrm>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a:xfrm>
            <a:off x="457200" y="6611112"/>
            <a:ext cx="5600700" cy="228600"/>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1D8BD707-D9CF-40AE-B4C6-C98DA3205C09}" type="datetimeFigureOut">
              <a:rPr lang="en-US" smtClean="0"/>
              <a:pPr/>
              <a:t>9/14/2012</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1D8BD707-D9CF-40AE-B4C6-C98DA3205C09}" type="datetimeFigureOut">
              <a:rPr lang="en-US" smtClean="0"/>
              <a:pPr/>
              <a:t>9/14/2012</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1D8BD707-D9CF-40AE-B4C6-C98DA3205C09}" type="datetimeFigureOut">
              <a:rPr lang="en-US" smtClean="0"/>
              <a:pPr/>
              <a:t>9/14/2012</a:t>
            </a:fld>
            <a:endParaRPr lang="en-US"/>
          </a:p>
        </p:txBody>
      </p:sp>
      <p:sp>
        <p:nvSpPr>
          <p:cNvPr id="18" name="Slide Number Placeholder 17"/>
          <p:cNvSpPr>
            <a:spLocks noGrp="1"/>
          </p:cNvSpPr>
          <p:nvPr>
            <p:ph type="sldNum" sz="quarter" idx="11"/>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1D8BD707-D9CF-40AE-B4C6-C98DA3205C09}" type="datetimeFigureOut">
              <a:rPr lang="en-US" smtClean="0"/>
              <a:pPr/>
              <a:t>9/14/2012</a:t>
            </a:fld>
            <a:endParaRPr lang="en-US"/>
          </a:p>
        </p:txBody>
      </p:sp>
      <p:sp>
        <p:nvSpPr>
          <p:cNvPr id="25" name="Slide Number Placeholder 24"/>
          <p:cNvSpPr>
            <a:spLocks noGrp="1"/>
          </p:cNvSpPr>
          <p:nvPr>
            <p:ph type="sldNum" sz="quarter" idx="11"/>
          </p:nvPr>
        </p:nvSpPr>
        <p:spPr>
          <a:xfrm>
            <a:off x="8742680" y="6610350"/>
            <a:ext cx="381000" cy="246888"/>
          </a:xfrm>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2"/>
          </p:nvPr>
        </p:nvSpPr>
        <p:spPr>
          <a:xfrm>
            <a:off x="1524000" y="6610350"/>
            <a:ext cx="5562600" cy="247650"/>
          </a:xfrm>
        </p:spPr>
        <p:txBody>
          <a:bodyPr/>
          <a:lstStyle/>
          <a:p>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1D8BD707-D9CF-40AE-B4C6-C98DA3205C09}" type="datetimeFigureOut">
              <a:rPr lang="en-US" smtClean="0"/>
              <a:pPr/>
              <a:t>9/14/2012</a:t>
            </a:fld>
            <a:endParaRPr lang="en-US"/>
          </a:p>
        </p:txBody>
      </p:sp>
      <p:sp>
        <p:nvSpPr>
          <p:cNvPr id="21" name="Slide Number Placeholder 20"/>
          <p:cNvSpPr>
            <a:spLocks noGrp="1"/>
          </p:cNvSpPr>
          <p:nvPr>
            <p:ph type="sldNum" sz="quarter" idx="16"/>
          </p:nvPr>
        </p:nvSpPr>
        <p:spPr/>
        <p:txBody>
          <a:bodyPr/>
          <a:lstStyle/>
          <a:p>
            <a:fld id="{B6F15528-21DE-4FAA-801E-634DDDAF4B2B}" type="slidenum">
              <a:rPr lang="en-US" smtClean="0"/>
              <a:pPr/>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1D8BD707-D9CF-40AE-B4C6-C98DA3205C09}" type="datetimeFigureOut">
              <a:rPr lang="en-US" smtClean="0"/>
              <a:pPr/>
              <a:t>9/14/2012</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5" name="Footer Placeholder 24"/>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1D8BD707-D9CF-40AE-B4C6-C98DA3205C09}" type="datetimeFigureOut">
              <a:rPr lang="en-US" smtClean="0"/>
              <a:pPr/>
              <a:t>9/14/2012</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1D8BD707-D9CF-40AE-B4C6-C98DA3205C09}" type="datetimeFigureOut">
              <a:rPr lang="en-US" smtClean="0"/>
              <a:pPr/>
              <a:t>9/14/2012</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22" name="Footer Placeholder 21"/>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1D8BD707-D9CF-40AE-B4C6-C98DA3205C09}" type="datetimeFigureOut">
              <a:rPr lang="en-US" smtClean="0"/>
              <a:pPr/>
              <a:t>9/14/2012</a:t>
            </a:fld>
            <a:endParaRPr lang="en-US"/>
          </a:p>
        </p:txBody>
      </p:sp>
      <p:sp>
        <p:nvSpPr>
          <p:cNvPr id="21" name="Slide Number Placeholder 20"/>
          <p:cNvSpPr>
            <a:spLocks noGrp="1"/>
          </p:cNvSpPr>
          <p:nvPr>
            <p:ph type="sldNum" sz="quarter" idx="16"/>
          </p:nvPr>
        </p:nvSpPr>
        <p:spPr/>
        <p:txBody>
          <a:bodyPr/>
          <a:lstStyle/>
          <a:p>
            <a:fld id="{B6F15528-21DE-4FAA-801E-634DDDAF4B2B}" type="slidenum">
              <a:rPr lang="en-US" smtClean="0"/>
              <a:pPr/>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1D8BD707-D9CF-40AE-B4C6-C98DA3205C09}" type="datetimeFigureOut">
              <a:rPr lang="en-US" smtClean="0"/>
              <a:pPr/>
              <a:t>9/14/2012</a:t>
            </a:fld>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l.dropbox.com/u/11277113/mlss_tsuda_mining_chapter1.pdf" TargetMode="External"/><Relationship Id="rId2" Type="http://schemas.openxmlformats.org/officeDocument/2006/relationships/hyperlink" Target="http://www.cbrc.jp/~tsuda/"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s://dl.dropbox.com/u/11277113/mlss_tsuda_kernel_chapter3.pdf" TargetMode="External"/><Relationship Id="rId4" Type="http://schemas.openxmlformats.org/officeDocument/2006/relationships/hyperlink" Target="https://dl.dropbox.com/u/11277113/mlss_tsuda_learning_chapter2.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e.ucla.edu/~vandenbe/shortcourses/mlss12-convexopt.pdf" TargetMode="External"/><Relationship Id="rId2" Type="http://schemas.openxmlformats.org/officeDocument/2006/relationships/hyperlink" Target="http://www.ee.ucla.edu/~vandenbe/"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at.wharton.upenn.edu/~rakhlin/ml_summer_school.pdf" TargetMode="External"/><Relationship Id="rId2" Type="http://schemas.openxmlformats.org/officeDocument/2006/relationships/hyperlink" Target="http://www.ml.tu-berlin.de/menue/mitglieder/klaus-robert_mueller/"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ropbox.com/s/xpxwdqasj1hpi4r/Doya2012mlss.pdf" TargetMode="External"/><Relationship Id="rId2" Type="http://schemas.openxmlformats.org/officeDocument/2006/relationships/hyperlink" Target="http://www.cns.atr.jp/~doya/okinawa/"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s.princeton.edu/~schapire/talks/mlss12.pdf" TargetMode="External"/><Relationship Id="rId2" Type="http://schemas.openxmlformats.org/officeDocument/2006/relationships/hyperlink" Target="http://www.cs.princeton.edu/~schapire/"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ropbox.com/s/3pifb7uqi330wpd/MachineLearningSummerSchool2012_Okada.pdf" TargetMode="External"/><Relationship Id="rId2" Type="http://schemas.openxmlformats.org/officeDocument/2006/relationships/hyperlink" Target="http://www.kuhp.kyoto-u.ac.jp/~diag_rad/intro/diag/diag.html" TargetMode="Externa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ecs.berkeley.edu/~wainwrig/kyoto12/" TargetMode="External"/><Relationship Id="rId2" Type="http://schemas.openxmlformats.org/officeDocument/2006/relationships/hyperlink" Target="http://www.eecs.berkeley.edu/~wainwrig/"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ropbox.com/s/d34mg9499gytr2t/kyoto_1.pdf" TargetMode="External"/><Relationship Id="rId2" Type="http://schemas.openxmlformats.org/officeDocument/2006/relationships/hyperlink" Target="http://www.stats.ox.ac.uk/~doucet/"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s.princeton.edu/~blei/" TargetMode="Externa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hyperlink" Target="http://www.cs.princeton.edu/~blei/blei-mlss-2012.pd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hyperlink" Target="http://www.brain.riken.jp/labs/mns/amari/home-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giyama-www.cs.titech.ac.jp/~sugi/" TargetMode="External"/><Relationship Id="rId2" Type="http://schemas.openxmlformats.org/officeDocument/2006/relationships/hyperlink" Target="http://www.iip.ist.i.kyoto-u.ac.jp/member/akihiro/index-e.html"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iip.ist.i.kyoto-u.ac.jp/member/cuturi/index.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l.dropbox.com/u/12319193/High-Dimensional%20Sampling%20Algorithms.pdf" TargetMode="External"/><Relationship Id="rId2" Type="http://schemas.openxmlformats.org/officeDocument/2006/relationships/hyperlink" Target="http://www.cc.gatech.edu/~vempala/" TargetMode="Externa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hyperlink" Target="https://dl.dropbox.com/u/12319193/HDA3.pdf" TargetMode="External"/><Relationship Id="rId4" Type="http://schemas.openxmlformats.org/officeDocument/2006/relationships/hyperlink" Target="https://dl.dropbox.com/u/12319193/HDA2.pd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park.itc.u-tokyo.ac.jp/atstat/takemura-talks/120905-takemura-slide.pdf" TargetMode="External"/><Relationship Id="rId2" Type="http://schemas.openxmlformats.org/officeDocument/2006/relationships/hyperlink" Target="http://park.itc.u-tokyo.ac.jp/atstat/athp/" TargetMode="Externa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sm.ac.jp/~fukumizu/MLSS2012/" TargetMode="External"/><Relationship Id="rId2" Type="http://schemas.openxmlformats.org/officeDocument/2006/relationships/hyperlink" Target="http://www.ism.ac.jp/~fukumizu/" TargetMode="Externa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di.ens.fr/~fbach/submodular_fbach_mlss2012.pdf" TargetMode="External"/><Relationship Id="rId2" Type="http://schemas.openxmlformats.org/officeDocument/2006/relationships/hyperlink" Target="http://www.di.ens.fr/~fbach/" TargetMode="Externa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l.dropbox.com/u/12319193/MLSS_Iwata.pdf" TargetMode="External"/><Relationship Id="rId2" Type="http://schemas.openxmlformats.org/officeDocument/2006/relationships/hyperlink" Target="http://www.kurims.kyoto-u.ac.jp/~iwat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sie.ntu.edu.tw/~cjlin/talks/mlss_kyoto.pdf" TargetMode="External"/><Relationship Id="rId2" Type="http://schemas.openxmlformats.org/officeDocument/2006/relationships/hyperlink" Target="http://www.csie.ntu.edu.tw/~cjlin/" TargetMode="External"/><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ugiyama-www.cs.titech.ac.jp/~sugi/2012/MLSS2012.pdf" TargetMode="External"/><Relationship Id="rId2" Type="http://schemas.openxmlformats.org/officeDocument/2006/relationships/hyperlink" Target="http://sugiyama-www.cs.titech.ac.jp/~sugi/" TargetMode="Externa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46.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4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12" Type="http://schemas.openxmlformats.org/officeDocument/2006/relationships/image" Target="../media/image82.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76.jpeg"/><Relationship Id="rId11" Type="http://schemas.openxmlformats.org/officeDocument/2006/relationships/image" Target="../media/image81.jpeg"/><Relationship Id="rId5" Type="http://schemas.openxmlformats.org/officeDocument/2006/relationships/image" Target="../media/image75.jpeg"/><Relationship Id="rId10" Type="http://schemas.openxmlformats.org/officeDocument/2006/relationships/image" Target="../media/image80.jpeg"/><Relationship Id="rId4" Type="http://schemas.openxmlformats.org/officeDocument/2006/relationships/image" Target="../media/image74.jpeg"/><Relationship Id="rId9" Type="http://schemas.openxmlformats.org/officeDocument/2006/relationships/image" Target="../media/image79.jpeg"/></Relationships>
</file>

<file path=ppt/slides/_rels/slide5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at.wharton.upenn.edu/~rakhlin/ml_summer_school.pdf" TargetMode="External"/><Relationship Id="rId2" Type="http://schemas.openxmlformats.org/officeDocument/2006/relationships/hyperlink" Target="http://www-stat.wharton.upenn.edu/~rakhlin/"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ropbox.com/s/qxedx9oj37gyjgf/srl-mlss.pdf" TargetMode="External"/><Relationship Id="rId2" Type="http://schemas.openxmlformats.org/officeDocument/2006/relationships/hyperlink" Target="http://www.cs.washington.edu/homes/pedrod/"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7924800" cy="1069975"/>
          </a:xfrm>
        </p:spPr>
        <p:txBody>
          <a:bodyPr/>
          <a:lstStyle/>
          <a:p>
            <a:r>
              <a:rPr lang="en-US" sz="4800" b="1" dirty="0" smtClean="0">
                <a:effectLst>
                  <a:outerShdw blurRad="38100" dist="38100" dir="2700000" algn="tl">
                    <a:srgbClr val="000000">
                      <a:alpha val="43137"/>
                    </a:srgbClr>
                  </a:outerShdw>
                </a:effectLst>
              </a:rPr>
              <a:t>MACHINE LEANINING SUMMER SCH</a:t>
            </a:r>
            <a:r>
              <a:rPr lang="en-US" sz="4800" b="1" dirty="0" smtClean="0">
                <a:solidFill>
                  <a:srgbClr val="FF0000"/>
                </a:solidFill>
                <a:effectLst>
                  <a:outerShdw blurRad="38100" dist="38100" dir="2700000" algn="tl">
                    <a:srgbClr val="000000">
                      <a:alpha val="43137"/>
                    </a:srgbClr>
                  </a:outerShdw>
                </a:effectLst>
              </a:rPr>
              <a:t>OO</a:t>
            </a:r>
            <a:r>
              <a:rPr lang="en-US" sz="4800" b="1" dirty="0" smtClean="0">
                <a:effectLst>
                  <a:outerShdw blurRad="38100" dist="38100" dir="2700000" algn="tl">
                    <a:srgbClr val="000000">
                      <a:alpha val="43137"/>
                    </a:srgbClr>
                  </a:outerShdw>
                </a:effectLst>
              </a:rPr>
              <a:t>L 2</a:t>
            </a:r>
            <a:r>
              <a:rPr lang="en-US" sz="4800" b="1" dirty="0" smtClean="0">
                <a:solidFill>
                  <a:srgbClr val="FF0000"/>
                </a:solidFill>
                <a:effectLst>
                  <a:outerShdw blurRad="38100" dist="38100" dir="2700000" algn="tl">
                    <a:srgbClr val="000000">
                      <a:alpha val="43137"/>
                    </a:srgbClr>
                  </a:outerShdw>
                </a:effectLst>
              </a:rPr>
              <a:t>0</a:t>
            </a:r>
            <a:r>
              <a:rPr lang="en-US" sz="4800" b="1" dirty="0" smtClean="0">
                <a:effectLst>
                  <a:outerShdw blurRad="38100" dist="38100" dir="2700000" algn="tl">
                    <a:srgbClr val="000000">
                      <a:alpha val="43137"/>
                    </a:srgbClr>
                  </a:outerShdw>
                </a:effectLst>
              </a:rPr>
              <a:t>12 KY</a:t>
            </a:r>
            <a:r>
              <a:rPr lang="en-US" sz="4800" b="1" dirty="0" smtClean="0">
                <a:solidFill>
                  <a:srgbClr val="FF0000"/>
                </a:solidFill>
                <a:effectLst>
                  <a:outerShdw blurRad="38100" dist="38100" dir="2700000" algn="tl">
                    <a:srgbClr val="000000">
                      <a:alpha val="43137"/>
                    </a:srgbClr>
                  </a:outerShdw>
                </a:effectLst>
              </a:rPr>
              <a:t>O</a:t>
            </a:r>
            <a:r>
              <a:rPr lang="en-US" sz="4800" b="1" dirty="0" smtClean="0">
                <a:effectLst>
                  <a:outerShdw blurRad="38100" dist="38100" dir="2700000" algn="tl">
                    <a:srgbClr val="000000">
                      <a:alpha val="43137"/>
                    </a:srgbClr>
                  </a:outerShdw>
                </a:effectLst>
              </a:rPr>
              <a:t>T</a:t>
            </a:r>
            <a:r>
              <a:rPr lang="en-US" sz="4800" b="1" dirty="0" smtClean="0">
                <a:solidFill>
                  <a:srgbClr val="FF0000"/>
                </a:solidFill>
                <a:effectLst>
                  <a:outerShdw blurRad="38100" dist="38100" dir="2700000" algn="tl">
                    <a:srgbClr val="000000">
                      <a:alpha val="43137"/>
                    </a:srgbClr>
                  </a:outerShdw>
                </a:effectLst>
              </a:rPr>
              <a:t>O</a:t>
            </a:r>
            <a:endParaRPr lang="en-US" sz="4800"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 y="1371600"/>
            <a:ext cx="6781800" cy="1219200"/>
          </a:xfrm>
        </p:spPr>
        <p:txBody>
          <a:bodyPr>
            <a:normAutofit fontScale="62500" lnSpcReduction="20000"/>
          </a:bodyPr>
          <a:lstStyle/>
          <a:p>
            <a:r>
              <a:rPr lang="en-US" dirty="0" smtClean="0"/>
              <a:t>Briefing &amp; Report</a:t>
            </a:r>
          </a:p>
          <a:p>
            <a:r>
              <a:rPr lang="en-US" dirty="0" smtClean="0"/>
              <a:t>By: Masayuki </a:t>
            </a:r>
            <a:r>
              <a:rPr lang="en-US" dirty="0" err="1" smtClean="0">
                <a:solidFill>
                  <a:srgbClr val="FF0000"/>
                </a:solidFill>
              </a:rPr>
              <a:t>Kouno</a:t>
            </a:r>
            <a:r>
              <a:rPr lang="en-US" dirty="0" smtClean="0">
                <a:solidFill>
                  <a:srgbClr val="FF0000"/>
                </a:solidFill>
              </a:rPr>
              <a:t> </a:t>
            </a:r>
            <a:r>
              <a:rPr lang="en-US" dirty="0" smtClean="0"/>
              <a:t>(D1) &amp; </a:t>
            </a:r>
            <a:r>
              <a:rPr lang="en-US" dirty="0" err="1" smtClean="0"/>
              <a:t>Kourosh</a:t>
            </a:r>
            <a:r>
              <a:rPr lang="en-US" dirty="0" smtClean="0"/>
              <a:t> </a:t>
            </a:r>
            <a:r>
              <a:rPr lang="en-US" dirty="0" err="1" smtClean="0">
                <a:solidFill>
                  <a:srgbClr val="FF0000"/>
                </a:solidFill>
              </a:rPr>
              <a:t>Meshgi</a:t>
            </a:r>
            <a:r>
              <a:rPr lang="en-US" dirty="0" smtClean="0">
                <a:solidFill>
                  <a:srgbClr val="FF0000"/>
                </a:solidFill>
              </a:rPr>
              <a:t> </a:t>
            </a:r>
            <a:r>
              <a:rPr lang="en-US" dirty="0" smtClean="0"/>
              <a:t>(D1)</a:t>
            </a:r>
          </a:p>
          <a:p>
            <a:r>
              <a:rPr lang="en-US" dirty="0" smtClean="0"/>
              <a:t>Kyoto University, Graduate School of Informatics, Department of Systems Science</a:t>
            </a:r>
          </a:p>
          <a:p>
            <a:r>
              <a:rPr lang="en-US" dirty="0" smtClean="0"/>
              <a:t>Ishii Lab (Integrated System Biology)</a:t>
            </a:r>
          </a:p>
          <a:p>
            <a:endParaRPr lang="en-US" dirty="0"/>
          </a:p>
        </p:txBody>
      </p:sp>
      <p:pic>
        <p:nvPicPr>
          <p:cNvPr id="1026" name="Picture 2" descr="\\okinawa\meshgi-k\public_html\files\docs\logo\ronri_logo!.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420" y="2293795"/>
            <a:ext cx="1819340" cy="22559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okinawa\meshgi-k\public_html\files\docs\logo\ku_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370" y="4559301"/>
            <a:ext cx="2260599" cy="226059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fbcdn-sphotos-c-a.akamaihd.net/hphotos-ak-ash4/225158_10151125368333028_1535420259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95600"/>
            <a:ext cx="5760244" cy="3840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8426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lstStyle/>
          <a:p>
            <a:r>
              <a:rPr lang="en-US" dirty="0" smtClean="0"/>
              <a:t>Motivation</a:t>
            </a:r>
          </a:p>
          <a:p>
            <a:r>
              <a:rPr lang="en-US" dirty="0"/>
              <a:t>Foundational areas</a:t>
            </a:r>
          </a:p>
          <a:p>
            <a:pPr lvl="1"/>
            <a:r>
              <a:rPr lang="en-US" dirty="0" smtClean="0"/>
              <a:t>Probabilistic inference </a:t>
            </a:r>
            <a:r>
              <a:rPr lang="en-US" dirty="0" smtClean="0">
                <a:sym typeface="Wingdings" pitchFamily="2" charset="2"/>
              </a:rPr>
              <a:t> Markov Networks</a:t>
            </a:r>
            <a:endParaRPr lang="en-US" dirty="0"/>
          </a:p>
          <a:p>
            <a:pPr lvl="1"/>
            <a:r>
              <a:rPr lang="en-US" dirty="0" smtClean="0"/>
              <a:t>Statistical learning </a:t>
            </a:r>
            <a:r>
              <a:rPr lang="en-US" dirty="0" smtClean="0">
                <a:sym typeface="Wingdings" pitchFamily="2" charset="2"/>
              </a:rPr>
              <a:t> Learning Markov Networks</a:t>
            </a:r>
          </a:p>
          <a:p>
            <a:pPr lvl="2"/>
            <a:r>
              <a:rPr lang="en-US" dirty="0" smtClean="0">
                <a:sym typeface="Wingdings" pitchFamily="2" charset="2"/>
              </a:rPr>
              <a:t>Learning parameters  Weights</a:t>
            </a:r>
          </a:p>
          <a:p>
            <a:pPr lvl="2"/>
            <a:r>
              <a:rPr lang="en-US" dirty="0" smtClean="0">
                <a:sym typeface="Wingdings" pitchFamily="2" charset="2"/>
              </a:rPr>
              <a:t>Learning Structure  Features</a:t>
            </a:r>
            <a:endParaRPr lang="en-US" dirty="0"/>
          </a:p>
          <a:p>
            <a:pPr lvl="1"/>
            <a:r>
              <a:rPr lang="en-US" dirty="0" smtClean="0"/>
              <a:t>Logical inference </a:t>
            </a:r>
            <a:r>
              <a:rPr lang="en-US" dirty="0" smtClean="0">
                <a:sym typeface="Wingdings" pitchFamily="2" charset="2"/>
              </a:rPr>
              <a:t> First Order Logic</a:t>
            </a:r>
            <a:endParaRPr lang="en-US" dirty="0"/>
          </a:p>
          <a:p>
            <a:pPr lvl="1"/>
            <a:r>
              <a:rPr lang="en-US" dirty="0" smtClean="0"/>
              <a:t>Inductive </a:t>
            </a:r>
            <a:r>
              <a:rPr lang="en-US" dirty="0"/>
              <a:t>logic </a:t>
            </a:r>
            <a:r>
              <a:rPr lang="en-US" dirty="0" smtClean="0"/>
              <a:t>programming </a:t>
            </a:r>
            <a:r>
              <a:rPr lang="en-US" dirty="0" smtClean="0">
                <a:sym typeface="Wingdings" pitchFamily="2" charset="2"/>
              </a:rPr>
              <a:t> Rule Induction</a:t>
            </a:r>
            <a:endParaRPr lang="en-US" dirty="0"/>
          </a:p>
          <a:p>
            <a:r>
              <a:rPr lang="en-US" dirty="0" smtClean="0"/>
              <a:t>Putting </a:t>
            </a:r>
            <a:r>
              <a:rPr lang="en-US" dirty="0"/>
              <a:t>the pieces </a:t>
            </a:r>
            <a:r>
              <a:rPr lang="en-US" dirty="0" smtClean="0"/>
              <a:t>together</a:t>
            </a:r>
          </a:p>
          <a:p>
            <a:pPr lvl="1"/>
            <a:r>
              <a:rPr lang="en-US" dirty="0" smtClean="0"/>
              <a:t>Key Dimensions </a:t>
            </a:r>
            <a:r>
              <a:rPr lang="en-US" dirty="0" smtClean="0">
                <a:sym typeface="Wingdings" pitchFamily="2" charset="2"/>
              </a:rPr>
              <a:t> Logical Lang. , Prob. Lang., Type of Learning, Type of Inference</a:t>
            </a:r>
          </a:p>
          <a:p>
            <a:pPr lvl="1"/>
            <a:r>
              <a:rPr lang="en-US" dirty="0" smtClean="0">
                <a:sym typeface="Wingdings" pitchFamily="2" charset="2"/>
              </a:rPr>
              <a:t>Survey of Previous Models</a:t>
            </a:r>
          </a:p>
          <a:p>
            <a:pPr lvl="1"/>
            <a:r>
              <a:rPr lang="en-US" dirty="0" smtClean="0">
                <a:sym typeface="Wingdings" pitchFamily="2" charset="2"/>
              </a:rPr>
              <a:t>Markov Logic</a:t>
            </a:r>
            <a:endParaRPr lang="en-US" dirty="0"/>
          </a:p>
          <a:p>
            <a:r>
              <a:rPr lang="en-US" dirty="0" smtClean="0"/>
              <a:t>Applications</a:t>
            </a:r>
            <a:endParaRPr lang="en-US" dirty="0"/>
          </a:p>
        </p:txBody>
      </p:sp>
      <p:pic>
        <p:nvPicPr>
          <p:cNvPr id="8194" name="Picture 2" descr="https://fbcdn-sphotos-e-a.akamaihd.net/hphotos-ak-snc7/400811_10151125375348028_6455861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185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Mining</a:t>
            </a:r>
            <a:endParaRPr lang="en-US" dirty="0"/>
          </a:p>
        </p:txBody>
      </p:sp>
      <p:sp>
        <p:nvSpPr>
          <p:cNvPr id="3" name="Content Placeholder 2"/>
          <p:cNvSpPr>
            <a:spLocks noGrp="1"/>
          </p:cNvSpPr>
          <p:nvPr>
            <p:ph idx="1"/>
          </p:nvPr>
        </p:nvSpPr>
        <p:spPr>
          <a:xfrm>
            <a:off x="457200" y="1981200"/>
            <a:ext cx="8229600" cy="4419600"/>
          </a:xfrm>
        </p:spPr>
        <p:txBody>
          <a:bodyPr>
            <a:normAutofit fontScale="92500" lnSpcReduction="20000"/>
          </a:bodyPr>
          <a:lstStyle/>
          <a:p>
            <a:r>
              <a:rPr lang="en-US" u="sng" dirty="0">
                <a:hlinkClick r:id="rId2" tooltip="http://www.cbrc.jp/~tsuda/"/>
              </a:rPr>
              <a:t>Koji TSUDA</a:t>
            </a:r>
            <a:r>
              <a:rPr lang="en-US" dirty="0"/>
              <a:t>, AIST Computational Biology Research </a:t>
            </a:r>
            <a:r>
              <a:rPr lang="en-US" dirty="0" smtClean="0"/>
              <a:t>Center</a:t>
            </a:r>
          </a:p>
          <a:p>
            <a:r>
              <a:rPr lang="en-US" dirty="0" smtClean="0"/>
              <a:t>Slides:</a:t>
            </a:r>
          </a:p>
          <a:p>
            <a:pPr lvl="1"/>
            <a:r>
              <a:rPr lang="en-US" dirty="0">
                <a:hlinkClick r:id="rId3"/>
              </a:rPr>
              <a:t>https://</a:t>
            </a:r>
            <a:r>
              <a:rPr lang="en-US" dirty="0" smtClean="0">
                <a:hlinkClick r:id="rId3"/>
              </a:rPr>
              <a:t>dl.dropbox.com/u/11277113/mlss_tsuda_mining_chapter1.pdf</a:t>
            </a:r>
            <a:endParaRPr lang="en-US" dirty="0" smtClean="0"/>
          </a:p>
          <a:p>
            <a:pPr lvl="1"/>
            <a:r>
              <a:rPr lang="en-US" dirty="0">
                <a:hlinkClick r:id="rId4"/>
              </a:rPr>
              <a:t>https://</a:t>
            </a:r>
            <a:r>
              <a:rPr lang="en-US" dirty="0" smtClean="0">
                <a:hlinkClick r:id="rId4"/>
              </a:rPr>
              <a:t>dl.dropbox.com/u/11277113/mlss_tsuda_learning_chapter2.pdf</a:t>
            </a:r>
            <a:endParaRPr lang="en-US" dirty="0" smtClean="0"/>
          </a:p>
          <a:p>
            <a:pPr lvl="1"/>
            <a:r>
              <a:rPr lang="en-US" dirty="0">
                <a:hlinkClick r:id="rId5"/>
              </a:rPr>
              <a:t>https://</a:t>
            </a:r>
            <a:r>
              <a:rPr lang="en-US" dirty="0" smtClean="0">
                <a:hlinkClick r:id="rId5"/>
              </a:rPr>
              <a:t>dl.dropbox.com/u/11277113/mlss_tsuda_kernel_chapter3.pdf</a:t>
            </a:r>
            <a:endParaRPr lang="en-US" dirty="0"/>
          </a:p>
          <a:p>
            <a:r>
              <a:rPr lang="en-US" dirty="0" smtClean="0"/>
              <a:t>English Speech with Japanese Accent, Specialized Topic</a:t>
            </a:r>
          </a:p>
          <a:p>
            <a:pPr algn="just"/>
            <a:r>
              <a:rPr lang="en-US" dirty="0">
                <a:solidFill>
                  <a:srgbClr val="FF0000"/>
                </a:solidFill>
              </a:rPr>
              <a:t>Labeled graphs </a:t>
            </a:r>
            <a:r>
              <a:rPr lang="en-US" dirty="0"/>
              <a:t>are general and powerful data structures that can be used to represent diverse kinds of objects such as XML code, chemical compounds, proteins, and RNAs. In these 10 years, we saw significant progress in statistical learning algorithms for graph data, such as </a:t>
            </a:r>
            <a:r>
              <a:rPr lang="en-US" dirty="0">
                <a:solidFill>
                  <a:srgbClr val="FF0000"/>
                </a:solidFill>
              </a:rPr>
              <a:t>supervised classification</a:t>
            </a:r>
            <a:r>
              <a:rPr lang="en-US" dirty="0"/>
              <a:t>, </a:t>
            </a:r>
            <a:r>
              <a:rPr lang="en-US" dirty="0">
                <a:solidFill>
                  <a:srgbClr val="FF0000"/>
                </a:solidFill>
              </a:rPr>
              <a:t>clustering</a:t>
            </a:r>
            <a:r>
              <a:rPr lang="en-US" dirty="0"/>
              <a:t> and </a:t>
            </a:r>
            <a:r>
              <a:rPr lang="en-US" dirty="0">
                <a:solidFill>
                  <a:srgbClr val="FF0000"/>
                </a:solidFill>
              </a:rPr>
              <a:t>dimensionality reduction</a:t>
            </a:r>
            <a:r>
              <a:rPr lang="en-US" dirty="0"/>
              <a:t>. </a:t>
            </a:r>
            <a:r>
              <a:rPr lang="en-US" dirty="0">
                <a:solidFill>
                  <a:srgbClr val="FF0000"/>
                </a:solidFill>
              </a:rPr>
              <a:t>Graph kernels </a:t>
            </a:r>
            <a:r>
              <a:rPr lang="en-US" dirty="0"/>
              <a:t>and </a:t>
            </a:r>
            <a:r>
              <a:rPr lang="en-US" dirty="0">
                <a:solidFill>
                  <a:srgbClr val="FF0000"/>
                </a:solidFill>
              </a:rPr>
              <a:t>graph mining </a:t>
            </a:r>
            <a:r>
              <a:rPr lang="en-US" dirty="0"/>
              <a:t>have been the main driving force of such innovations. In this lecture, I start from basics of the two techniques and cover several important algorithms in learning from graphs. Successful biological applications are featured. If time allows, I will also cover recent developments and show future directions</a:t>
            </a:r>
          </a:p>
        </p:txBody>
      </p:sp>
      <p:pic>
        <p:nvPicPr>
          <p:cNvPr id="12290" name="Picture 2" descr="http://www.cbrc.jp/~tsuda/tsuda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76200"/>
            <a:ext cx="228599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624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normAutofit fontScale="85000" lnSpcReduction="20000"/>
          </a:bodyPr>
          <a:lstStyle/>
          <a:p>
            <a:r>
              <a:rPr lang="en-US" dirty="0" smtClean="0"/>
              <a:t>Data Mining</a:t>
            </a:r>
            <a:endParaRPr lang="en-US" dirty="0"/>
          </a:p>
          <a:p>
            <a:pPr lvl="1"/>
            <a:r>
              <a:rPr lang="en-US" dirty="0"/>
              <a:t>Structured Data in Biology </a:t>
            </a:r>
            <a:r>
              <a:rPr lang="en-US" dirty="0" smtClean="0">
                <a:sym typeface="Wingdings" pitchFamily="2" charset="2"/>
              </a:rPr>
              <a:t> DNA, RNA, </a:t>
            </a:r>
            <a:r>
              <a:rPr lang="en-US" dirty="0" err="1" smtClean="0">
                <a:sym typeface="Wingdings" pitchFamily="2" charset="2"/>
              </a:rPr>
              <a:t>Aminoacid</a:t>
            </a:r>
            <a:r>
              <a:rPr lang="en-US" dirty="0" smtClean="0">
                <a:sym typeface="Wingdings" pitchFamily="2" charset="2"/>
              </a:rPr>
              <a:t> Sequence  Hidden Structures</a:t>
            </a:r>
            <a:endParaRPr lang="en-US" dirty="0"/>
          </a:p>
          <a:p>
            <a:pPr lvl="1"/>
            <a:r>
              <a:rPr lang="en-US" dirty="0" smtClean="0"/>
              <a:t>Frequent </a:t>
            </a:r>
            <a:r>
              <a:rPr lang="en-US" dirty="0" err="1" smtClean="0"/>
              <a:t>Itemset</a:t>
            </a:r>
            <a:r>
              <a:rPr lang="en-US" dirty="0" smtClean="0"/>
              <a:t> </a:t>
            </a:r>
            <a:r>
              <a:rPr lang="en-US" dirty="0"/>
              <a:t>Mining </a:t>
            </a:r>
          </a:p>
          <a:p>
            <a:pPr lvl="1"/>
            <a:r>
              <a:rPr lang="en-US" dirty="0" smtClean="0"/>
              <a:t>Closed </a:t>
            </a:r>
            <a:r>
              <a:rPr lang="en-US" dirty="0" err="1"/>
              <a:t>Itemset</a:t>
            </a:r>
            <a:r>
              <a:rPr lang="en-US" dirty="0"/>
              <a:t> Mining </a:t>
            </a:r>
          </a:p>
          <a:p>
            <a:pPr lvl="1"/>
            <a:r>
              <a:rPr lang="en-US" dirty="0" smtClean="0"/>
              <a:t>Ordered </a:t>
            </a:r>
            <a:r>
              <a:rPr lang="en-US" dirty="0"/>
              <a:t>Tree Mining </a:t>
            </a:r>
          </a:p>
          <a:p>
            <a:pPr lvl="1"/>
            <a:r>
              <a:rPr lang="en-US" dirty="0" smtClean="0"/>
              <a:t>Unordered </a:t>
            </a:r>
            <a:r>
              <a:rPr lang="en-US" dirty="0"/>
              <a:t>Tree Mining </a:t>
            </a:r>
          </a:p>
          <a:p>
            <a:pPr lvl="1"/>
            <a:r>
              <a:rPr lang="en-US" dirty="0" smtClean="0"/>
              <a:t>Graph </a:t>
            </a:r>
            <a:r>
              <a:rPr lang="en-US" dirty="0"/>
              <a:t>Mining </a:t>
            </a:r>
          </a:p>
          <a:p>
            <a:pPr lvl="1"/>
            <a:r>
              <a:rPr lang="en-US" dirty="0" smtClean="0"/>
              <a:t>Dense </a:t>
            </a:r>
            <a:r>
              <a:rPr lang="en-US" dirty="0"/>
              <a:t>Module Enumeration </a:t>
            </a:r>
            <a:endParaRPr lang="en-US" dirty="0" smtClean="0"/>
          </a:p>
          <a:p>
            <a:r>
              <a:rPr lang="en-US" dirty="0" smtClean="0"/>
              <a:t>Learning from Structured data</a:t>
            </a:r>
            <a:endParaRPr lang="en-US" dirty="0"/>
          </a:p>
          <a:p>
            <a:pPr lvl="1"/>
            <a:r>
              <a:rPr lang="en-US" dirty="0"/>
              <a:t>Preliminaries </a:t>
            </a:r>
            <a:r>
              <a:rPr lang="en-US" dirty="0" smtClean="0">
                <a:sym typeface="Wingdings" pitchFamily="2" charset="2"/>
              </a:rPr>
              <a:t> Graph Mining  </a:t>
            </a:r>
            <a:r>
              <a:rPr lang="en-US" dirty="0" err="1" smtClean="0">
                <a:sym typeface="Wingdings" pitchFamily="2" charset="2"/>
              </a:rPr>
              <a:t>gSpan</a:t>
            </a:r>
            <a:endParaRPr lang="en-US" dirty="0"/>
          </a:p>
          <a:p>
            <a:pPr lvl="1"/>
            <a:r>
              <a:rPr lang="en-US" dirty="0" smtClean="0"/>
              <a:t>Graph </a:t>
            </a:r>
            <a:r>
              <a:rPr lang="en-US" dirty="0"/>
              <a:t>Clustering by </a:t>
            </a:r>
            <a:r>
              <a:rPr lang="en-US" dirty="0" smtClean="0"/>
              <a:t>EM</a:t>
            </a:r>
            <a:endParaRPr lang="en-US" dirty="0"/>
          </a:p>
          <a:p>
            <a:pPr lvl="1"/>
            <a:r>
              <a:rPr lang="en-US" dirty="0" smtClean="0"/>
              <a:t>Graph Boosting </a:t>
            </a:r>
            <a:r>
              <a:rPr lang="en-US" dirty="0" smtClean="0">
                <a:sym typeface="Wingdings" pitchFamily="2" charset="2"/>
              </a:rPr>
              <a:t> Motivation: Lack of Descriptors, New Feature(Pattern) Discovery</a:t>
            </a:r>
            <a:endParaRPr lang="en-US" dirty="0"/>
          </a:p>
          <a:p>
            <a:pPr lvl="1"/>
            <a:r>
              <a:rPr lang="en-US" dirty="0" smtClean="0"/>
              <a:t>Regularization </a:t>
            </a:r>
            <a:r>
              <a:rPr lang="en-US" dirty="0"/>
              <a:t>Paths in Graph Classification </a:t>
            </a:r>
          </a:p>
          <a:p>
            <a:pPr lvl="1"/>
            <a:r>
              <a:rPr lang="en-US" dirty="0" err="1" smtClean="0"/>
              <a:t>Itemset</a:t>
            </a:r>
            <a:r>
              <a:rPr lang="en-US" dirty="0" smtClean="0"/>
              <a:t> </a:t>
            </a:r>
            <a:r>
              <a:rPr lang="en-US" dirty="0"/>
              <a:t>Boosting for predicting HIV drug resistance </a:t>
            </a:r>
          </a:p>
          <a:p>
            <a:r>
              <a:rPr lang="en-US" dirty="0" smtClean="0"/>
              <a:t>Kernel</a:t>
            </a:r>
          </a:p>
          <a:p>
            <a:pPr lvl="1"/>
            <a:r>
              <a:rPr lang="en-US" dirty="0" smtClean="0"/>
              <a:t>Kernel </a:t>
            </a:r>
            <a:r>
              <a:rPr lang="en-US" dirty="0"/>
              <a:t>Method Revisited </a:t>
            </a:r>
            <a:r>
              <a:rPr lang="en-US" dirty="0" smtClean="0">
                <a:sym typeface="Wingdings" pitchFamily="2" charset="2"/>
              </a:rPr>
              <a:t> Kernel Trick, Valid Kernels,  Design</a:t>
            </a:r>
            <a:endParaRPr lang="en-US" dirty="0"/>
          </a:p>
          <a:p>
            <a:pPr lvl="1"/>
            <a:r>
              <a:rPr lang="en-US" dirty="0" smtClean="0"/>
              <a:t>Marginalized </a:t>
            </a:r>
            <a:r>
              <a:rPr lang="en-US" dirty="0"/>
              <a:t>Kernels (Fisher Kernels) </a:t>
            </a:r>
          </a:p>
          <a:p>
            <a:pPr lvl="1"/>
            <a:r>
              <a:rPr lang="en-US" dirty="0" smtClean="0"/>
              <a:t>Marginalized </a:t>
            </a:r>
            <a:r>
              <a:rPr lang="en-US" dirty="0"/>
              <a:t>Graph Kernels </a:t>
            </a:r>
          </a:p>
          <a:p>
            <a:pPr lvl="1"/>
            <a:r>
              <a:rPr lang="en-US" dirty="0" err="1" smtClean="0"/>
              <a:t>Weisfeiler</a:t>
            </a:r>
            <a:r>
              <a:rPr lang="en-US" dirty="0" smtClean="0"/>
              <a:t>-Lehman </a:t>
            </a:r>
            <a:r>
              <a:rPr lang="en-US" dirty="0"/>
              <a:t>kernels </a:t>
            </a:r>
            <a:r>
              <a:rPr lang="en-US" dirty="0" smtClean="0">
                <a:sym typeface="Wingdings" pitchFamily="2" charset="2"/>
              </a:rPr>
              <a:t> Graph to Bag-of-Words</a:t>
            </a:r>
            <a:endParaRPr lang="en-US" dirty="0"/>
          </a:p>
          <a:p>
            <a:pPr lvl="1"/>
            <a:r>
              <a:rPr lang="en-US" dirty="0" smtClean="0"/>
              <a:t>Reaction </a:t>
            </a:r>
            <a:r>
              <a:rPr lang="en-US" dirty="0"/>
              <a:t>Graph kernels </a:t>
            </a:r>
          </a:p>
          <a:p>
            <a:endParaRPr lang="en-US" dirty="0"/>
          </a:p>
          <a:p>
            <a:pPr lvl="1"/>
            <a:endParaRPr lang="en-US" dirty="0"/>
          </a:p>
        </p:txBody>
      </p:sp>
      <p:pic>
        <p:nvPicPr>
          <p:cNvPr id="9218" name="Picture 2" descr="https://fbcdn-sphotos-h-a.akamaihd.net/hphotos-ak-snc7/577095_10151128575708028_175906331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9967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Convex Optimization</a:t>
            </a:r>
            <a:endParaRPr lang="en-US" dirty="0"/>
          </a:p>
        </p:txBody>
      </p:sp>
      <p:sp>
        <p:nvSpPr>
          <p:cNvPr id="3" name="Content Placeholder 2"/>
          <p:cNvSpPr>
            <a:spLocks noGrp="1"/>
          </p:cNvSpPr>
          <p:nvPr>
            <p:ph idx="1"/>
          </p:nvPr>
        </p:nvSpPr>
        <p:spPr>
          <a:xfrm>
            <a:off x="457200" y="1981200"/>
            <a:ext cx="8229600" cy="4648200"/>
          </a:xfrm>
        </p:spPr>
        <p:txBody>
          <a:bodyPr>
            <a:normAutofit lnSpcReduction="10000"/>
          </a:bodyPr>
          <a:lstStyle/>
          <a:p>
            <a:r>
              <a:rPr lang="en-US" dirty="0" err="1">
                <a:hlinkClick r:id="rId2" tooltip="http://www.ee.ucla.edu/~vandenbe/"/>
              </a:rPr>
              <a:t>Lieven</a:t>
            </a:r>
            <a:r>
              <a:rPr lang="en-US" dirty="0">
                <a:hlinkClick r:id="rId2" tooltip="http://www.ee.ucla.edu/~vandenbe/"/>
              </a:rPr>
              <a:t> VANDENBERGHE</a:t>
            </a:r>
            <a:r>
              <a:rPr lang="en-US" dirty="0"/>
              <a:t>, </a:t>
            </a:r>
            <a:r>
              <a:rPr lang="en-US" dirty="0" smtClean="0"/>
              <a:t>UCLA</a:t>
            </a:r>
          </a:p>
          <a:p>
            <a:r>
              <a:rPr lang="en-US" dirty="0" smtClean="0"/>
              <a:t>Slides</a:t>
            </a:r>
            <a:r>
              <a:rPr lang="en-US" dirty="0"/>
              <a:t>: </a:t>
            </a:r>
            <a:r>
              <a:rPr lang="en-US" dirty="0">
                <a:hlinkClick r:id="rId3"/>
              </a:rPr>
              <a:t>http://www.ee.ucla.edu/~</a:t>
            </a:r>
            <a:r>
              <a:rPr lang="en-US" dirty="0" smtClean="0">
                <a:hlinkClick r:id="rId3"/>
              </a:rPr>
              <a:t>vandenbe/shortcourses/mlss12-convexopt.pdf</a:t>
            </a:r>
            <a:endParaRPr lang="en-US" dirty="0" smtClean="0"/>
          </a:p>
          <a:p>
            <a:r>
              <a:rPr lang="en-US" dirty="0" smtClean="0"/>
              <a:t>Monotone Speaker, Perfect Survey of All Approaches, Not Good for Learning from Scratch</a:t>
            </a:r>
          </a:p>
          <a:p>
            <a:r>
              <a:rPr lang="en-US" dirty="0"/>
              <a:t>The tutorial will provide an introduction to the theory and applications of convex optimization, and an overview of </a:t>
            </a:r>
            <a:r>
              <a:rPr lang="en-US" dirty="0">
                <a:solidFill>
                  <a:srgbClr val="FF0000"/>
                </a:solidFill>
              </a:rPr>
              <a:t>recent algorithmic developments</a:t>
            </a:r>
            <a:r>
              <a:rPr lang="en-US" dirty="0"/>
              <a:t>. Part one will cover the </a:t>
            </a:r>
            <a:r>
              <a:rPr lang="en-US" dirty="0">
                <a:solidFill>
                  <a:srgbClr val="FF0000"/>
                </a:solidFill>
              </a:rPr>
              <a:t>basics</a:t>
            </a:r>
            <a:r>
              <a:rPr lang="en-US" dirty="0"/>
              <a:t> of convex analysis, focusing on the results that are most useful for convex modeling, i.e., recognizing and formulating convex optimization problems in practice. We will introduce </a:t>
            </a:r>
            <a:r>
              <a:rPr lang="en-US" dirty="0">
                <a:solidFill>
                  <a:srgbClr val="FF0000"/>
                </a:solidFill>
              </a:rPr>
              <a:t>conic optimization</a:t>
            </a:r>
            <a:r>
              <a:rPr lang="en-US" dirty="0"/>
              <a:t> and the two most widely studied types of non-polyhedral conic optimization problems, </a:t>
            </a:r>
            <a:r>
              <a:rPr lang="en-US" dirty="0">
                <a:solidFill>
                  <a:srgbClr val="FF0000"/>
                </a:solidFill>
              </a:rPr>
              <a:t>second-order cone </a:t>
            </a:r>
            <a:r>
              <a:rPr lang="en-US" dirty="0"/>
              <a:t>and </a:t>
            </a:r>
            <a:r>
              <a:rPr lang="en-US" dirty="0" err="1">
                <a:solidFill>
                  <a:srgbClr val="FF0000"/>
                </a:solidFill>
              </a:rPr>
              <a:t>semidefinite</a:t>
            </a:r>
            <a:r>
              <a:rPr lang="en-US" dirty="0">
                <a:solidFill>
                  <a:srgbClr val="FF0000"/>
                </a:solidFill>
              </a:rPr>
              <a:t> programs</a:t>
            </a:r>
            <a:r>
              <a:rPr lang="en-US" dirty="0"/>
              <a:t>. Part two will cover </a:t>
            </a:r>
            <a:r>
              <a:rPr lang="en-US" dirty="0">
                <a:solidFill>
                  <a:srgbClr val="FF0000"/>
                </a:solidFill>
              </a:rPr>
              <a:t>interior-point methods for conic optimization</a:t>
            </a:r>
            <a:r>
              <a:rPr lang="en-US" dirty="0"/>
              <a:t>. The last part will focus on </a:t>
            </a:r>
            <a:r>
              <a:rPr lang="en-US" dirty="0">
                <a:solidFill>
                  <a:srgbClr val="FF0000"/>
                </a:solidFill>
              </a:rPr>
              <a:t>first-order algorithms </a:t>
            </a:r>
            <a:r>
              <a:rPr lang="en-US" dirty="0"/>
              <a:t>for large-scale convex optimization.</a:t>
            </a:r>
            <a:endParaRPr lang="en-US" dirty="0" smtClean="0"/>
          </a:p>
        </p:txBody>
      </p:sp>
      <p:pic>
        <p:nvPicPr>
          <p:cNvPr id="11266" name="Picture 2" descr="Lieven Vandenbergh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0"/>
            <a:ext cx="2514600" cy="314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624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lstStyle/>
          <a:p>
            <a:r>
              <a:rPr lang="en-US" dirty="0"/>
              <a:t>Basic theory and convex modeling</a:t>
            </a:r>
          </a:p>
          <a:p>
            <a:pPr lvl="1"/>
            <a:r>
              <a:rPr lang="en-US" dirty="0" smtClean="0"/>
              <a:t>Convex </a:t>
            </a:r>
            <a:r>
              <a:rPr lang="en-US" dirty="0"/>
              <a:t>sets and functions</a:t>
            </a:r>
          </a:p>
          <a:p>
            <a:pPr lvl="1"/>
            <a:r>
              <a:rPr lang="en-US" dirty="0" smtClean="0"/>
              <a:t>Common </a:t>
            </a:r>
            <a:r>
              <a:rPr lang="en-US" dirty="0"/>
              <a:t>problem classes and applications</a:t>
            </a:r>
          </a:p>
          <a:p>
            <a:r>
              <a:rPr lang="en-US" dirty="0" smtClean="0"/>
              <a:t>Interior-point </a:t>
            </a:r>
            <a:r>
              <a:rPr lang="en-US" dirty="0"/>
              <a:t>methods for conic optimization</a:t>
            </a:r>
          </a:p>
          <a:p>
            <a:pPr lvl="1"/>
            <a:r>
              <a:rPr lang="en-US" dirty="0" smtClean="0"/>
              <a:t>Conic </a:t>
            </a:r>
            <a:r>
              <a:rPr lang="en-US" dirty="0"/>
              <a:t>optimization</a:t>
            </a:r>
          </a:p>
          <a:p>
            <a:pPr lvl="1"/>
            <a:r>
              <a:rPr lang="en-US" dirty="0" smtClean="0"/>
              <a:t>Barrier </a:t>
            </a:r>
            <a:r>
              <a:rPr lang="en-US" dirty="0"/>
              <a:t>methods</a:t>
            </a:r>
          </a:p>
          <a:p>
            <a:pPr lvl="1"/>
            <a:r>
              <a:rPr lang="en-US" dirty="0" smtClean="0"/>
              <a:t>Symmetric </a:t>
            </a:r>
            <a:r>
              <a:rPr lang="en-US" dirty="0"/>
              <a:t>primal-dual methods</a:t>
            </a:r>
          </a:p>
          <a:p>
            <a:r>
              <a:rPr lang="en-US" dirty="0" smtClean="0"/>
              <a:t>First-order </a:t>
            </a:r>
            <a:r>
              <a:rPr lang="en-US" dirty="0"/>
              <a:t>methods</a:t>
            </a:r>
          </a:p>
          <a:p>
            <a:pPr lvl="1"/>
            <a:r>
              <a:rPr lang="en-US" dirty="0" smtClean="0"/>
              <a:t>(Proximal</a:t>
            </a:r>
            <a:r>
              <a:rPr lang="en-US" dirty="0"/>
              <a:t>) </a:t>
            </a:r>
            <a:r>
              <a:rPr lang="en-US" dirty="0" smtClean="0"/>
              <a:t>Gradient </a:t>
            </a:r>
            <a:r>
              <a:rPr lang="en-US" dirty="0"/>
              <a:t>algorithms</a:t>
            </a:r>
          </a:p>
          <a:p>
            <a:pPr lvl="1"/>
            <a:r>
              <a:rPr lang="en-US" dirty="0" smtClean="0"/>
              <a:t>Dual </a:t>
            </a:r>
            <a:r>
              <a:rPr lang="en-US" dirty="0"/>
              <a:t>techniques and multiplier methods</a:t>
            </a:r>
          </a:p>
        </p:txBody>
      </p:sp>
      <p:pic>
        <p:nvPicPr>
          <p:cNvPr id="10242" name="Picture 2" descr="https://fbcdn-sphotos-c-a.akamaihd.net/hphotos-ak-ash4/394347_10151130217138028_182141549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9909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Brain-Computer Interfacing</a:t>
            </a:r>
            <a:endParaRPr lang="en-US" dirty="0"/>
          </a:p>
        </p:txBody>
      </p:sp>
      <p:sp>
        <p:nvSpPr>
          <p:cNvPr id="3" name="Content Placeholder 2"/>
          <p:cNvSpPr>
            <a:spLocks noGrp="1"/>
          </p:cNvSpPr>
          <p:nvPr>
            <p:ph idx="1"/>
          </p:nvPr>
        </p:nvSpPr>
        <p:spPr>
          <a:xfrm>
            <a:off x="457200" y="1981200"/>
            <a:ext cx="8229600" cy="4876800"/>
          </a:xfrm>
        </p:spPr>
        <p:txBody>
          <a:bodyPr>
            <a:normAutofit fontScale="85000" lnSpcReduction="10000"/>
          </a:bodyPr>
          <a:lstStyle/>
          <a:p>
            <a:r>
              <a:rPr lang="en-US" dirty="0">
                <a:hlinkClick r:id="rId2" tooltip="http://www.ml.tu-berlin.de/menue/mitglieder/klaus-robert_mueller/"/>
              </a:rPr>
              <a:t>Klaus-Robert MÜLLER</a:t>
            </a:r>
            <a:r>
              <a:rPr lang="en-US" dirty="0"/>
              <a:t>, </a:t>
            </a:r>
            <a:r>
              <a:rPr lang="en-US" dirty="0" smtClean="0"/>
              <a:t>TU Berlin &amp; Korea </a:t>
            </a:r>
            <a:r>
              <a:rPr lang="en-US" dirty="0" err="1" smtClean="0"/>
              <a:t>Univ</a:t>
            </a:r>
            <a:endParaRPr lang="en-US" dirty="0" smtClean="0"/>
          </a:p>
          <a:p>
            <a:r>
              <a:rPr lang="en-US" dirty="0" smtClean="0"/>
              <a:t>Slides: </a:t>
            </a:r>
            <a:r>
              <a:rPr lang="en-US" dirty="0" smtClean="0">
                <a:hlinkClick r:id="rId3"/>
              </a:rPr>
              <a:t>http</a:t>
            </a:r>
            <a:r>
              <a:rPr lang="en-US" dirty="0">
                <a:hlinkClick r:id="rId3"/>
              </a:rPr>
              <a:t>://stat.wharton.upenn.edu/~</a:t>
            </a:r>
            <a:r>
              <a:rPr lang="en-US" dirty="0" smtClean="0">
                <a:hlinkClick r:id="rId3"/>
              </a:rPr>
              <a:t>rakhlin/ml_summer_school.pdf</a:t>
            </a:r>
            <a:endParaRPr lang="en-US" dirty="0" smtClean="0"/>
          </a:p>
          <a:p>
            <a:r>
              <a:rPr lang="en-US" dirty="0" smtClean="0"/>
              <a:t>Good Speaker, Nice Topic, Abstract Presentation</a:t>
            </a:r>
          </a:p>
          <a:p>
            <a:r>
              <a:rPr lang="en-US" dirty="0"/>
              <a:t>Brain Computer Interfacing (BCI) aims at making use of brain signals for e.g. the control of objects, spelling, gaming and so on. This tutorial will first provide a brief overview of the current BCI research activities and provide details in recent developments on both </a:t>
            </a:r>
            <a:r>
              <a:rPr lang="en-US" dirty="0">
                <a:solidFill>
                  <a:srgbClr val="FF0000"/>
                </a:solidFill>
              </a:rPr>
              <a:t>invasive and non-invasive BCI systems</a:t>
            </a:r>
            <a:r>
              <a:rPr lang="en-US" dirty="0"/>
              <a:t>. In a second part – taking a </a:t>
            </a:r>
            <a:r>
              <a:rPr lang="en-US" dirty="0">
                <a:solidFill>
                  <a:srgbClr val="FF0000"/>
                </a:solidFill>
              </a:rPr>
              <a:t>physiologist point of view</a:t>
            </a:r>
            <a:r>
              <a:rPr lang="en-US" dirty="0"/>
              <a:t> – the necessary neurological/</a:t>
            </a:r>
            <a:r>
              <a:rPr lang="en-US" dirty="0" err="1"/>
              <a:t>neurophysical</a:t>
            </a:r>
            <a:r>
              <a:rPr lang="en-US" dirty="0"/>
              <a:t> background is provided and medical applications are discussed. The third part – now from a machine learning and signal processing perspective – shows the wealth, the complexity and the difficulties of the data available, a </a:t>
            </a:r>
            <a:r>
              <a:rPr lang="en-US" dirty="0" err="1"/>
              <a:t>truely</a:t>
            </a:r>
            <a:r>
              <a:rPr lang="en-US" dirty="0"/>
              <a:t> enormous challenge. In </a:t>
            </a:r>
            <a:r>
              <a:rPr lang="en-US" dirty="0">
                <a:solidFill>
                  <a:srgbClr val="FF0000"/>
                </a:solidFill>
              </a:rPr>
              <a:t>real-tim</a:t>
            </a:r>
            <a:r>
              <a:rPr lang="en-US" dirty="0"/>
              <a:t>e a </a:t>
            </a:r>
            <a:r>
              <a:rPr lang="en-US" dirty="0">
                <a:solidFill>
                  <a:srgbClr val="FF0000"/>
                </a:solidFill>
              </a:rPr>
              <a:t>multi-</a:t>
            </a:r>
            <a:r>
              <a:rPr lang="en-US" dirty="0" err="1">
                <a:solidFill>
                  <a:srgbClr val="FF0000"/>
                </a:solidFill>
              </a:rPr>
              <a:t>variate</a:t>
            </a:r>
            <a:r>
              <a:rPr lang="en-US" dirty="0"/>
              <a:t> </a:t>
            </a:r>
            <a:r>
              <a:rPr lang="en-US" dirty="0">
                <a:solidFill>
                  <a:srgbClr val="FF0000"/>
                </a:solidFill>
              </a:rPr>
              <a:t>very noise contaminated data stream </a:t>
            </a:r>
            <a:r>
              <a:rPr lang="en-US" dirty="0"/>
              <a:t>is to be processed and classified. Main emphasis of this part of the tutorial is placed on </a:t>
            </a:r>
            <a:r>
              <a:rPr lang="en-US" dirty="0">
                <a:solidFill>
                  <a:srgbClr val="FF0000"/>
                </a:solidFill>
              </a:rPr>
              <a:t>feature extraction/selection</a:t>
            </a:r>
            <a:r>
              <a:rPr lang="en-US" dirty="0"/>
              <a:t>, dealing with </a:t>
            </a:r>
            <a:r>
              <a:rPr lang="en-US" dirty="0" err="1">
                <a:solidFill>
                  <a:srgbClr val="FF0000"/>
                </a:solidFill>
              </a:rPr>
              <a:t>nonstationarity</a:t>
            </a:r>
            <a:r>
              <a:rPr lang="en-US" dirty="0">
                <a:solidFill>
                  <a:srgbClr val="FF0000"/>
                </a:solidFill>
              </a:rPr>
              <a:t> </a:t>
            </a:r>
            <a:r>
              <a:rPr lang="en-US" dirty="0"/>
              <a:t>and </a:t>
            </a:r>
            <a:r>
              <a:rPr lang="en-US" dirty="0">
                <a:solidFill>
                  <a:srgbClr val="FF0000"/>
                </a:solidFill>
              </a:rPr>
              <a:t>preprocessing </a:t>
            </a:r>
            <a:r>
              <a:rPr lang="en-US" dirty="0"/>
              <a:t>which includes among other techniques </a:t>
            </a:r>
            <a:r>
              <a:rPr lang="en-US" dirty="0" smtClean="0"/>
              <a:t>CSP. Finally</a:t>
            </a:r>
            <a:r>
              <a:rPr lang="en-US" dirty="0"/>
              <a:t>, I report in more detail about the Berlin Brain Computer (BBCI) Interface that is based on EEG signals and take the audience all the way from the measured signal, the preprocessing and filtering, the classification to the respective application. BCI communication is discussed in a clinical setting and for gaming.</a:t>
            </a:r>
          </a:p>
        </p:txBody>
      </p:sp>
      <p:pic>
        <p:nvPicPr>
          <p:cNvPr id="10242" name="Picture 2" descr="B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0"/>
            <a:ext cx="2521527" cy="313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624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normAutofit/>
          </a:bodyPr>
          <a:lstStyle/>
          <a:p>
            <a:r>
              <a:rPr lang="en-US" dirty="0"/>
              <a:t>Part I</a:t>
            </a:r>
          </a:p>
          <a:p>
            <a:pPr lvl="1"/>
            <a:r>
              <a:rPr lang="en-US" dirty="0" smtClean="0"/>
              <a:t>Physiology</a:t>
            </a:r>
            <a:r>
              <a:rPr lang="en-US" dirty="0"/>
              <a:t>, Signals </a:t>
            </a:r>
            <a:r>
              <a:rPr lang="en-US" dirty="0" smtClean="0"/>
              <a:t>and Challenges </a:t>
            </a:r>
            <a:r>
              <a:rPr lang="en-US" dirty="0" smtClean="0">
                <a:sym typeface="Wingdings" pitchFamily="2" charset="2"/>
              </a:rPr>
              <a:t> </a:t>
            </a:r>
            <a:r>
              <a:rPr lang="en-US" dirty="0" err="1" smtClean="0">
                <a:sym typeface="Wingdings" pitchFamily="2" charset="2"/>
              </a:rPr>
              <a:t>ECoG</a:t>
            </a:r>
            <a:r>
              <a:rPr lang="en-US" dirty="0" smtClean="0">
                <a:sym typeface="Wingdings" pitchFamily="2" charset="2"/>
              </a:rPr>
              <a:t>, Berlin BCI</a:t>
            </a:r>
          </a:p>
          <a:p>
            <a:pPr lvl="2"/>
            <a:r>
              <a:rPr lang="en-US" dirty="0"/>
              <a:t>Single-trial vs. </a:t>
            </a:r>
            <a:r>
              <a:rPr lang="en-US" dirty="0" smtClean="0"/>
              <a:t>Averaging</a:t>
            </a:r>
          </a:p>
          <a:p>
            <a:pPr lvl="2"/>
            <a:r>
              <a:rPr lang="en-US" dirty="0"/>
              <a:t>Session to Session </a:t>
            </a:r>
            <a:r>
              <a:rPr lang="en-US" dirty="0" smtClean="0"/>
              <a:t>Variability</a:t>
            </a:r>
          </a:p>
          <a:p>
            <a:pPr lvl="2"/>
            <a:r>
              <a:rPr lang="en-US" dirty="0" smtClean="0"/>
              <a:t>Inter Subject Variability</a:t>
            </a:r>
          </a:p>
          <a:p>
            <a:pPr lvl="1"/>
            <a:r>
              <a:rPr lang="en-US" dirty="0" smtClean="0"/>
              <a:t>Event-Related </a:t>
            </a:r>
            <a:r>
              <a:rPr lang="en-US" dirty="0" err="1" smtClean="0"/>
              <a:t>Desynchronization</a:t>
            </a:r>
            <a:r>
              <a:rPr lang="en-US" dirty="0" smtClean="0"/>
              <a:t> and BCI</a:t>
            </a:r>
            <a:endParaRPr lang="en-US" dirty="0"/>
          </a:p>
          <a:p>
            <a:r>
              <a:rPr lang="en-US" dirty="0"/>
              <a:t>Part II</a:t>
            </a:r>
          </a:p>
          <a:p>
            <a:pPr lvl="1"/>
            <a:r>
              <a:rPr lang="en-US" dirty="0" err="1" smtClean="0"/>
              <a:t>Nonstationarity</a:t>
            </a:r>
            <a:r>
              <a:rPr lang="en-US" dirty="0" smtClean="0"/>
              <a:t> SSA</a:t>
            </a:r>
          </a:p>
          <a:p>
            <a:pPr lvl="2"/>
            <a:r>
              <a:rPr lang="en-US" dirty="0" smtClean="0"/>
              <a:t>Shifting distributions within experiment </a:t>
            </a:r>
          </a:p>
          <a:p>
            <a:pPr lvl="2"/>
            <a:r>
              <a:rPr lang="en-US" dirty="0" smtClean="0"/>
              <a:t>Mathematical flavors of non-</a:t>
            </a:r>
            <a:r>
              <a:rPr lang="en-US" dirty="0" err="1" smtClean="0"/>
              <a:t>stationarity</a:t>
            </a:r>
            <a:r>
              <a:rPr lang="en-US" dirty="0" smtClean="0"/>
              <a:t> </a:t>
            </a:r>
            <a:r>
              <a:rPr lang="en-US" dirty="0">
                <a:sym typeface="Wingdings" pitchFamily="2" charset="2"/>
              </a:rPr>
              <a:t> Bias </a:t>
            </a:r>
            <a:r>
              <a:rPr lang="en-US" dirty="0" smtClean="0">
                <a:sym typeface="Wingdings" pitchFamily="2" charset="2"/>
              </a:rPr>
              <a:t>adaptation between training and test, Covariate shift, SSA</a:t>
            </a:r>
            <a:r>
              <a:rPr lang="en-US" dirty="0">
                <a:sym typeface="Wingdings" pitchFamily="2" charset="2"/>
              </a:rPr>
              <a:t>: </a:t>
            </a:r>
            <a:r>
              <a:rPr lang="en-US" dirty="0" smtClean="0">
                <a:sym typeface="Wingdings" pitchFamily="2" charset="2"/>
              </a:rPr>
              <a:t>projecting to stationary subspaces, </a:t>
            </a:r>
            <a:r>
              <a:rPr lang="en-US" dirty="0" err="1" smtClean="0">
                <a:sym typeface="Wingdings" pitchFamily="2" charset="2"/>
              </a:rPr>
              <a:t>Nonstationarity</a:t>
            </a:r>
            <a:r>
              <a:rPr lang="en-US" dirty="0" smtClean="0">
                <a:sym typeface="Wingdings" pitchFamily="2" charset="2"/>
              </a:rPr>
              <a:t> due to subject dependence</a:t>
            </a:r>
            <a:r>
              <a:rPr lang="en-US" dirty="0">
                <a:sym typeface="Wingdings" pitchFamily="2" charset="2"/>
              </a:rPr>
              <a:t>: Mixed </a:t>
            </a:r>
            <a:r>
              <a:rPr lang="en-US" dirty="0" smtClean="0">
                <a:sym typeface="Wingdings" pitchFamily="2" charset="2"/>
              </a:rPr>
              <a:t>effects model, Co-adaptation</a:t>
            </a:r>
            <a:endParaRPr lang="en-US" dirty="0" smtClean="0"/>
          </a:p>
          <a:p>
            <a:pPr lvl="1"/>
            <a:r>
              <a:rPr lang="en-US" dirty="0" smtClean="0"/>
              <a:t>Multimodal data</a:t>
            </a:r>
            <a:endParaRPr lang="en-US" dirty="0"/>
          </a:p>
          <a:p>
            <a:r>
              <a:rPr lang="en-US" dirty="0" smtClean="0"/>
              <a:t>Part </a:t>
            </a:r>
            <a:r>
              <a:rPr lang="en-US" dirty="0"/>
              <a:t>III</a:t>
            </a:r>
          </a:p>
          <a:p>
            <a:pPr lvl="1"/>
            <a:r>
              <a:rPr lang="en-US" dirty="0" smtClean="0"/>
              <a:t>Event Related Potentials and BCI</a:t>
            </a:r>
          </a:p>
          <a:p>
            <a:pPr lvl="2"/>
            <a:r>
              <a:rPr lang="en-US" dirty="0" smtClean="0"/>
              <a:t>CCA: Correlating Apples and Oranges </a:t>
            </a:r>
            <a:r>
              <a:rPr lang="en-US" dirty="0" smtClean="0">
                <a:sym typeface="Wingdings" pitchFamily="2" charset="2"/>
              </a:rPr>
              <a:t> Kernel CCA  Time </a:t>
            </a:r>
            <a:r>
              <a:rPr lang="en-US" dirty="0" err="1" smtClean="0">
                <a:sym typeface="Wingdings" pitchFamily="2" charset="2"/>
              </a:rPr>
              <a:t>kCCA</a:t>
            </a:r>
            <a:endParaRPr lang="en-US" dirty="0"/>
          </a:p>
          <a:p>
            <a:pPr lvl="1"/>
            <a:r>
              <a:rPr lang="en-US" dirty="0" smtClean="0"/>
              <a:t>Applications</a:t>
            </a:r>
            <a:endParaRPr lang="en-US" dirty="0"/>
          </a:p>
          <a:p>
            <a:endParaRPr lang="en-US" dirty="0"/>
          </a:p>
        </p:txBody>
      </p:sp>
      <p:pic>
        <p:nvPicPr>
          <p:cNvPr id="13314" name="Picture 2" descr="https://fbcdn-sphotos-d-a.akamaihd.net/hphotos-ak-ash4/376575_10151131840393028_118383381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101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Neural Implementation of </a:t>
            </a:r>
            <a:r>
              <a:rPr lang="en-US" dirty="0" smtClean="0"/>
              <a:t>RL</a:t>
            </a:r>
            <a:endParaRPr lang="en-US" dirty="0"/>
          </a:p>
        </p:txBody>
      </p:sp>
      <p:sp>
        <p:nvSpPr>
          <p:cNvPr id="3" name="Content Placeholder 2"/>
          <p:cNvSpPr>
            <a:spLocks noGrp="1"/>
          </p:cNvSpPr>
          <p:nvPr>
            <p:ph idx="1"/>
          </p:nvPr>
        </p:nvSpPr>
        <p:spPr>
          <a:xfrm>
            <a:off x="457200" y="1981200"/>
            <a:ext cx="8229600" cy="4419600"/>
          </a:xfrm>
        </p:spPr>
        <p:txBody>
          <a:bodyPr>
            <a:normAutofit/>
          </a:bodyPr>
          <a:lstStyle/>
          <a:p>
            <a:r>
              <a:rPr lang="en-US" u="sng" dirty="0">
                <a:hlinkClick r:id="rId2" tooltip="http://www.cns.atr.jp/~doya/okinawa/"/>
              </a:rPr>
              <a:t>Kenji DOYA</a:t>
            </a:r>
            <a:r>
              <a:rPr lang="en-US" dirty="0"/>
              <a:t>, Okinawa Institute of </a:t>
            </a:r>
            <a:r>
              <a:rPr lang="en-US" dirty="0" smtClean="0"/>
              <a:t>Technology</a:t>
            </a:r>
          </a:p>
          <a:p>
            <a:r>
              <a:rPr lang="en-US" dirty="0" smtClean="0"/>
              <a:t>Slides</a:t>
            </a:r>
            <a:r>
              <a:rPr lang="en-US" dirty="0"/>
              <a:t>: </a:t>
            </a:r>
            <a:r>
              <a:rPr lang="en-US" dirty="0">
                <a:hlinkClick r:id="rId3"/>
              </a:rPr>
              <a:t>https://</a:t>
            </a:r>
            <a:r>
              <a:rPr lang="en-US" dirty="0" smtClean="0">
                <a:hlinkClick r:id="rId3"/>
              </a:rPr>
              <a:t>www.dropbox.com/s/xpxwdqasj1hpi4r/Doya2012mlss.pdf</a:t>
            </a:r>
            <a:endParaRPr lang="en-US" dirty="0" smtClean="0"/>
          </a:p>
          <a:p>
            <a:r>
              <a:rPr lang="en-US" dirty="0" smtClean="0"/>
              <a:t>Good Speaker, Specialized Topic</a:t>
            </a:r>
          </a:p>
          <a:p>
            <a:pPr algn="just"/>
            <a:r>
              <a:rPr lang="en-US" dirty="0"/>
              <a:t>The theory of reinforcement learning provides a </a:t>
            </a:r>
            <a:r>
              <a:rPr lang="en-US" dirty="0">
                <a:solidFill>
                  <a:srgbClr val="FF0000"/>
                </a:solidFill>
              </a:rPr>
              <a:t>computational framework </a:t>
            </a:r>
            <a:r>
              <a:rPr lang="en-US" dirty="0"/>
              <a:t>for understanding the brain's mechanisms for behavioral learning and decision making. In this lecture, I will present our studies on the representation of </a:t>
            </a:r>
            <a:r>
              <a:rPr lang="en-US" dirty="0">
                <a:solidFill>
                  <a:srgbClr val="FF0000"/>
                </a:solidFill>
              </a:rPr>
              <a:t>action values in the basal ganglia</a:t>
            </a:r>
            <a:r>
              <a:rPr lang="en-US" dirty="0"/>
              <a:t>, the </a:t>
            </a:r>
            <a:r>
              <a:rPr lang="en-US" dirty="0">
                <a:solidFill>
                  <a:srgbClr val="FF0000"/>
                </a:solidFill>
              </a:rPr>
              <a:t>realization of model-based action planning</a:t>
            </a:r>
            <a:r>
              <a:rPr lang="en-US" dirty="0"/>
              <a:t> in the network linking the frontal cortex, the basal ganglia, and the cerebellum, and the </a:t>
            </a:r>
            <a:r>
              <a:rPr lang="en-US" dirty="0">
                <a:solidFill>
                  <a:srgbClr val="FF0000"/>
                </a:solidFill>
              </a:rPr>
              <a:t>regulation of the temporal horizon of reward prediction </a:t>
            </a:r>
            <a:r>
              <a:rPr lang="en-US" dirty="0"/>
              <a:t>by the serotonergic system.</a:t>
            </a:r>
          </a:p>
        </p:txBody>
      </p:sp>
      <p:pic>
        <p:nvPicPr>
          <p:cNvPr id="9220" name="Picture 4" descr="https://groups.oist.jp/sites/default/files/imce/u34/images/people/kenji-doy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624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lstStyle/>
          <a:p>
            <a:r>
              <a:rPr lang="en-US" dirty="0" smtClean="0"/>
              <a:t>Reinforcement Learning Survey</a:t>
            </a:r>
          </a:p>
          <a:p>
            <a:r>
              <a:rPr lang="en-US" dirty="0" smtClean="0"/>
              <a:t>TD Errors: Dopamine Neurons</a:t>
            </a:r>
          </a:p>
          <a:p>
            <a:r>
              <a:rPr lang="en-US" dirty="0" smtClean="0"/>
              <a:t>Basal Ganglia for RL</a:t>
            </a:r>
          </a:p>
          <a:p>
            <a:r>
              <a:rPr lang="en-US" dirty="0"/>
              <a:t>Action Value Coding in </a:t>
            </a:r>
            <a:r>
              <a:rPr lang="en-US" dirty="0" smtClean="0"/>
              <a:t>Striatum</a:t>
            </a:r>
          </a:p>
          <a:p>
            <a:r>
              <a:rPr lang="en-US" dirty="0"/>
              <a:t>POMDP by Cortex-Basal </a:t>
            </a:r>
            <a:r>
              <a:rPr lang="en-US" dirty="0" smtClean="0"/>
              <a:t>Ganglia</a:t>
            </a:r>
          </a:p>
          <a:p>
            <a:r>
              <a:rPr lang="en-US" dirty="0"/>
              <a:t>Neuromodulators for </a:t>
            </a:r>
            <a:r>
              <a:rPr lang="en-US" dirty="0" err="1" smtClean="0"/>
              <a:t>Metalearning</a:t>
            </a:r>
            <a:endParaRPr lang="en-US" dirty="0" smtClean="0"/>
          </a:p>
          <a:p>
            <a:pPr lvl="1"/>
            <a:r>
              <a:rPr lang="en-US" dirty="0"/>
              <a:t>Dopamine: TD error </a:t>
            </a:r>
            <a:r>
              <a:rPr lang="el-GR" dirty="0" smtClean="0"/>
              <a:t>δ</a:t>
            </a:r>
            <a:endParaRPr lang="el-GR" dirty="0"/>
          </a:p>
          <a:p>
            <a:pPr lvl="1"/>
            <a:r>
              <a:rPr lang="en-US" dirty="0"/>
              <a:t>Acetylcholine: learning rate </a:t>
            </a:r>
            <a:r>
              <a:rPr lang="el-GR" dirty="0" smtClean="0"/>
              <a:t>α</a:t>
            </a:r>
            <a:endParaRPr lang="el-GR" dirty="0"/>
          </a:p>
          <a:p>
            <a:pPr lvl="1"/>
            <a:r>
              <a:rPr lang="en-US" dirty="0"/>
              <a:t>Noradrenaline: exploration </a:t>
            </a:r>
            <a:r>
              <a:rPr lang="el-GR" dirty="0" smtClean="0"/>
              <a:t>β</a:t>
            </a:r>
            <a:endParaRPr lang="en-US" dirty="0"/>
          </a:p>
          <a:p>
            <a:pPr lvl="1"/>
            <a:r>
              <a:rPr lang="en-US" dirty="0"/>
              <a:t>Serotonin: temporal discount </a:t>
            </a:r>
            <a:r>
              <a:rPr lang="el-GR" dirty="0" smtClean="0"/>
              <a:t>γ</a:t>
            </a:r>
            <a:endParaRPr lang="en-US" dirty="0" smtClean="0"/>
          </a:p>
          <a:p>
            <a:endParaRPr lang="en-US" dirty="0" smtClean="0"/>
          </a:p>
          <a:p>
            <a:pPr lvl="1"/>
            <a:endParaRPr lang="en-US" dirty="0"/>
          </a:p>
        </p:txBody>
      </p:sp>
      <p:pic>
        <p:nvPicPr>
          <p:cNvPr id="29698" name="Picture 2" descr="https://fbcdn-sphotos-f-a.akamaihd.net/hphotos-ak-ash3/528138_10151130230213028_51511819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4681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Boosting</a:t>
            </a:r>
            <a:endParaRPr lang="en-US" dirty="0"/>
          </a:p>
        </p:txBody>
      </p:sp>
      <p:sp>
        <p:nvSpPr>
          <p:cNvPr id="3" name="Content Placeholder 2"/>
          <p:cNvSpPr>
            <a:spLocks noGrp="1"/>
          </p:cNvSpPr>
          <p:nvPr>
            <p:ph idx="1"/>
          </p:nvPr>
        </p:nvSpPr>
        <p:spPr>
          <a:xfrm>
            <a:off x="457200" y="1981200"/>
            <a:ext cx="8229600" cy="4419600"/>
          </a:xfrm>
        </p:spPr>
        <p:txBody>
          <a:bodyPr>
            <a:normAutofit/>
          </a:bodyPr>
          <a:lstStyle/>
          <a:p>
            <a:r>
              <a:rPr lang="en-US" dirty="0">
                <a:hlinkClick r:id="rId2" tooltip="http://www.cs.princeton.edu/~schapire/"/>
              </a:rPr>
              <a:t>Robert SCHAPIRE</a:t>
            </a:r>
            <a:r>
              <a:rPr lang="en-US" dirty="0"/>
              <a:t>, Princeton </a:t>
            </a:r>
            <a:r>
              <a:rPr lang="en-US" dirty="0" smtClean="0"/>
              <a:t>University</a:t>
            </a:r>
          </a:p>
          <a:p>
            <a:r>
              <a:rPr lang="en-US" dirty="0" smtClean="0"/>
              <a:t>Slides</a:t>
            </a:r>
            <a:r>
              <a:rPr lang="en-US" dirty="0"/>
              <a:t>: </a:t>
            </a:r>
            <a:r>
              <a:rPr lang="en-US" dirty="0">
                <a:hlinkClick r:id="rId3"/>
              </a:rPr>
              <a:t>http://www.cs.princeton.edu/~</a:t>
            </a:r>
            <a:r>
              <a:rPr lang="en-US" dirty="0" smtClean="0">
                <a:hlinkClick r:id="rId3"/>
              </a:rPr>
              <a:t>schapire/talks/mlss12.pdf</a:t>
            </a:r>
            <a:endParaRPr lang="en-US" dirty="0" smtClean="0"/>
          </a:p>
          <a:p>
            <a:r>
              <a:rPr lang="en-US" dirty="0" smtClean="0"/>
              <a:t>Perfect Speaker, Good Topic</a:t>
            </a:r>
          </a:p>
          <a:p>
            <a:pPr algn="just"/>
            <a:r>
              <a:rPr lang="en-US" dirty="0"/>
              <a:t>Boosting is a general method for producing a </a:t>
            </a:r>
            <a:r>
              <a:rPr lang="en-US" dirty="0">
                <a:solidFill>
                  <a:srgbClr val="FF0000"/>
                </a:solidFill>
              </a:rPr>
              <a:t>very accurate classification rule</a:t>
            </a:r>
            <a:r>
              <a:rPr lang="en-US" dirty="0"/>
              <a:t> by </a:t>
            </a:r>
            <a:r>
              <a:rPr lang="en-US" dirty="0">
                <a:solidFill>
                  <a:srgbClr val="FF0000"/>
                </a:solidFill>
              </a:rPr>
              <a:t>combining rough and moderately inaccurate </a:t>
            </a:r>
            <a:r>
              <a:rPr lang="en-US" dirty="0"/>
              <a:t>“rules of thumb.” While rooted in a theoretical framework of machine learning, boosting has been found to perform quite well empirically. This tutorial will focus on the boosting algorithm </a:t>
            </a:r>
            <a:r>
              <a:rPr lang="en-US" dirty="0" err="1">
                <a:solidFill>
                  <a:srgbClr val="FF0000"/>
                </a:solidFill>
              </a:rPr>
              <a:t>AdaBoost</a:t>
            </a:r>
            <a:r>
              <a:rPr lang="en-US" dirty="0"/>
              <a:t>, and will explain the underlying theory of boosting, including explanations that have been given as to why boosting often </a:t>
            </a:r>
            <a:r>
              <a:rPr lang="en-US" dirty="0">
                <a:solidFill>
                  <a:srgbClr val="FF0000"/>
                </a:solidFill>
              </a:rPr>
              <a:t>does not suffer from </a:t>
            </a:r>
            <a:r>
              <a:rPr lang="en-US" dirty="0" err="1">
                <a:solidFill>
                  <a:srgbClr val="FF0000"/>
                </a:solidFill>
              </a:rPr>
              <a:t>overfitting</a:t>
            </a:r>
            <a:r>
              <a:rPr lang="en-US" dirty="0"/>
              <a:t>, as well as </a:t>
            </a:r>
            <a:r>
              <a:rPr lang="en-US" dirty="0">
                <a:solidFill>
                  <a:srgbClr val="FF0000"/>
                </a:solidFill>
              </a:rPr>
              <a:t>interpretations</a:t>
            </a:r>
            <a:r>
              <a:rPr lang="en-US" dirty="0"/>
              <a:t> based on game theory, optimization, statistics, and maximum entropy. Some practical applications and extensions of boosting will also be described.</a:t>
            </a:r>
          </a:p>
        </p:txBody>
      </p:sp>
      <p:pic>
        <p:nvPicPr>
          <p:cNvPr id="8194" name="Picture 2" descr="http://www.pacm.princeton.edu/photos/Schapi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76200"/>
            <a:ext cx="2449945" cy="344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624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4" y="381000"/>
            <a:ext cx="8229600" cy="914400"/>
          </a:xfrm>
        </p:spPr>
        <p:txBody>
          <a:bodyPr/>
          <a:lstStyle/>
          <a:p>
            <a:r>
              <a:rPr lang="en-US" dirty="0" smtClean="0"/>
              <a:t>Contents</a:t>
            </a:r>
            <a:endParaRPr lang="en-US" dirty="0"/>
          </a:p>
        </p:txBody>
      </p:sp>
      <p:sp>
        <p:nvSpPr>
          <p:cNvPr id="3" name="Content Placeholder 2"/>
          <p:cNvSpPr>
            <a:spLocks noGrp="1"/>
          </p:cNvSpPr>
          <p:nvPr>
            <p:ph idx="1"/>
          </p:nvPr>
        </p:nvSpPr>
        <p:spPr>
          <a:xfrm>
            <a:off x="533400" y="1295400"/>
            <a:ext cx="8229600" cy="4144963"/>
          </a:xfrm>
        </p:spPr>
        <p:txBody>
          <a:bodyPr/>
          <a:lstStyle/>
          <a:p>
            <a:r>
              <a:rPr lang="en-US" dirty="0" smtClean="0"/>
              <a:t>School Information</a:t>
            </a:r>
          </a:p>
          <a:p>
            <a:r>
              <a:rPr lang="en-US" dirty="0" smtClean="0"/>
              <a:t>Demographics</a:t>
            </a:r>
          </a:p>
          <a:p>
            <a:r>
              <a:rPr lang="en-US" dirty="0" smtClean="0"/>
              <a:t>Schedule</a:t>
            </a:r>
          </a:p>
          <a:p>
            <a:r>
              <a:rPr lang="en-US" dirty="0" smtClean="0"/>
              <a:t>Topics</a:t>
            </a:r>
          </a:p>
          <a:p>
            <a:r>
              <a:rPr lang="en-US" dirty="0" smtClean="0"/>
              <a:t>Social Events</a:t>
            </a:r>
          </a:p>
          <a:p>
            <a:endParaRPr lang="en-US" dirty="0" smtClean="0"/>
          </a:p>
        </p:txBody>
      </p:sp>
      <p:pic>
        <p:nvPicPr>
          <p:cNvPr id="1026" name="Picture 2" descr="https://fbcdn-sphotos-g-a.akamaihd.net/hphotos-ak-ash4/422581_10151142321293028_72801911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3657599"/>
            <a:ext cx="4571999" cy="3048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fbcdn-sphotos-e-a.akamaihd.net/hphotos-ak-snc7/405181_10151134660323028_66828312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1" y="533400"/>
            <a:ext cx="4571999"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s://fbcdn-sphotos-f-a.akamaihd.net/hphotos-ak-snc6/228428_10151125367163028_1017733834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676649"/>
            <a:ext cx="4419601" cy="30289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2766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normAutofit lnSpcReduction="10000"/>
          </a:bodyPr>
          <a:lstStyle/>
          <a:p>
            <a:r>
              <a:rPr lang="en-US" dirty="0" smtClean="0"/>
              <a:t>Basic Algorithm </a:t>
            </a:r>
            <a:r>
              <a:rPr lang="en-US" dirty="0"/>
              <a:t>and </a:t>
            </a:r>
            <a:r>
              <a:rPr lang="en-US" dirty="0" smtClean="0"/>
              <a:t>Core Theory</a:t>
            </a:r>
          </a:p>
          <a:p>
            <a:pPr lvl="1"/>
            <a:r>
              <a:rPr lang="en-US" dirty="0" smtClean="0"/>
              <a:t>Introduction </a:t>
            </a:r>
            <a:r>
              <a:rPr lang="en-US" dirty="0"/>
              <a:t>to </a:t>
            </a:r>
            <a:r>
              <a:rPr lang="en-US" dirty="0" err="1"/>
              <a:t>AdaBoost</a:t>
            </a:r>
            <a:endParaRPr lang="en-US" dirty="0"/>
          </a:p>
          <a:p>
            <a:pPr lvl="1"/>
            <a:r>
              <a:rPr lang="en-US" dirty="0" smtClean="0"/>
              <a:t>Analysis </a:t>
            </a:r>
            <a:r>
              <a:rPr lang="en-US" dirty="0"/>
              <a:t>of training error</a:t>
            </a:r>
          </a:p>
          <a:p>
            <a:pPr lvl="1"/>
            <a:r>
              <a:rPr lang="en-US" dirty="0" smtClean="0"/>
              <a:t>Analysis </a:t>
            </a:r>
            <a:r>
              <a:rPr lang="en-US" dirty="0"/>
              <a:t>of test </a:t>
            </a:r>
            <a:r>
              <a:rPr lang="en-US" dirty="0" smtClean="0"/>
              <a:t>error and </a:t>
            </a:r>
            <a:r>
              <a:rPr lang="en-US" dirty="0"/>
              <a:t>the margins theory</a:t>
            </a:r>
          </a:p>
          <a:p>
            <a:pPr lvl="1"/>
            <a:r>
              <a:rPr lang="en-US" dirty="0"/>
              <a:t>E</a:t>
            </a:r>
            <a:r>
              <a:rPr lang="en-US" dirty="0" smtClean="0"/>
              <a:t>xperiments </a:t>
            </a:r>
            <a:r>
              <a:rPr lang="en-US" dirty="0"/>
              <a:t>and applications</a:t>
            </a:r>
          </a:p>
          <a:p>
            <a:r>
              <a:rPr lang="en-US" dirty="0" smtClean="0"/>
              <a:t>Fundamental Perspectives</a:t>
            </a:r>
          </a:p>
          <a:p>
            <a:pPr lvl="1"/>
            <a:r>
              <a:rPr lang="en-US" dirty="0" smtClean="0"/>
              <a:t>Game </a:t>
            </a:r>
            <a:r>
              <a:rPr lang="en-US" dirty="0"/>
              <a:t>theory</a:t>
            </a:r>
          </a:p>
          <a:p>
            <a:pPr lvl="1"/>
            <a:r>
              <a:rPr lang="en-US" dirty="0" smtClean="0"/>
              <a:t>Loss minimization</a:t>
            </a:r>
          </a:p>
          <a:p>
            <a:pPr lvl="1"/>
            <a:r>
              <a:rPr lang="en-US" dirty="0"/>
              <a:t>I</a:t>
            </a:r>
            <a:r>
              <a:rPr lang="en-US" dirty="0" smtClean="0"/>
              <a:t>nformation-geometric </a:t>
            </a:r>
            <a:r>
              <a:rPr lang="en-US" dirty="0"/>
              <a:t>view</a:t>
            </a:r>
          </a:p>
          <a:p>
            <a:r>
              <a:rPr lang="en-US" dirty="0" smtClean="0"/>
              <a:t>Practical Extensions</a:t>
            </a:r>
          </a:p>
          <a:p>
            <a:pPr lvl="1"/>
            <a:r>
              <a:rPr lang="en-US" dirty="0" smtClean="0"/>
              <a:t>Multiclass </a:t>
            </a:r>
            <a:r>
              <a:rPr lang="en-US" dirty="0"/>
              <a:t>classification</a:t>
            </a:r>
          </a:p>
          <a:p>
            <a:pPr lvl="1"/>
            <a:r>
              <a:rPr lang="en-US" dirty="0" smtClean="0"/>
              <a:t>Ranking </a:t>
            </a:r>
            <a:r>
              <a:rPr lang="en-US" dirty="0"/>
              <a:t>problems</a:t>
            </a:r>
          </a:p>
          <a:p>
            <a:pPr lvl="1"/>
            <a:r>
              <a:rPr lang="en-US" dirty="0" smtClean="0"/>
              <a:t>Confidence-rated </a:t>
            </a:r>
            <a:r>
              <a:rPr lang="en-US" dirty="0"/>
              <a:t>predictions</a:t>
            </a:r>
          </a:p>
          <a:p>
            <a:r>
              <a:rPr lang="en-US" dirty="0" smtClean="0"/>
              <a:t>Advanced Topics</a:t>
            </a:r>
          </a:p>
          <a:p>
            <a:pPr lvl="1"/>
            <a:r>
              <a:rPr lang="en-US" dirty="0"/>
              <a:t>O</a:t>
            </a:r>
            <a:r>
              <a:rPr lang="en-US" dirty="0" smtClean="0"/>
              <a:t>ptimal </a:t>
            </a:r>
            <a:r>
              <a:rPr lang="en-US" dirty="0"/>
              <a:t>accuracy</a:t>
            </a:r>
          </a:p>
          <a:p>
            <a:pPr lvl="1"/>
            <a:r>
              <a:rPr lang="en-US" dirty="0"/>
              <a:t>O</a:t>
            </a:r>
            <a:r>
              <a:rPr lang="en-US" dirty="0" smtClean="0"/>
              <a:t>ptimal </a:t>
            </a:r>
            <a:r>
              <a:rPr lang="en-US" dirty="0"/>
              <a:t>efficiency</a:t>
            </a:r>
          </a:p>
          <a:p>
            <a:pPr lvl="1"/>
            <a:r>
              <a:rPr lang="en-US" dirty="0" smtClean="0"/>
              <a:t>Boosting </a:t>
            </a:r>
            <a:r>
              <a:rPr lang="en-US" dirty="0"/>
              <a:t>in continuous time</a:t>
            </a:r>
          </a:p>
        </p:txBody>
      </p:sp>
      <p:pic>
        <p:nvPicPr>
          <p:cNvPr id="12290" name="Picture 2" descr="https://fbcdn-sphotos-b-a.akamaihd.net/hphotos-ak-ash4/301100_10151134657418028_72344874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5334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896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a:t>
            </a:r>
            <a:r>
              <a:rPr lang="en-US" dirty="0" smtClean="0"/>
              <a:t>Applications </a:t>
            </a:r>
            <a:r>
              <a:rPr lang="en-US" dirty="0"/>
              <a:t>of </a:t>
            </a:r>
            <a:r>
              <a:rPr lang="en-US" dirty="0" smtClean="0"/>
              <a:t>Medical</a:t>
            </a:r>
            <a:br>
              <a:rPr lang="en-US" dirty="0" smtClean="0"/>
            </a:br>
            <a:r>
              <a:rPr lang="en-US" dirty="0" smtClean="0"/>
              <a:t>Image Analyses</a:t>
            </a:r>
            <a:endParaRPr lang="en-US" dirty="0"/>
          </a:p>
        </p:txBody>
      </p:sp>
      <p:sp>
        <p:nvSpPr>
          <p:cNvPr id="3" name="Content Placeholder 2"/>
          <p:cNvSpPr>
            <a:spLocks noGrp="1"/>
          </p:cNvSpPr>
          <p:nvPr>
            <p:ph idx="1"/>
          </p:nvPr>
        </p:nvSpPr>
        <p:spPr>
          <a:xfrm>
            <a:off x="457200" y="1981200"/>
            <a:ext cx="8229600" cy="4419600"/>
          </a:xfrm>
        </p:spPr>
        <p:txBody>
          <a:bodyPr>
            <a:normAutofit lnSpcReduction="10000"/>
          </a:bodyPr>
          <a:lstStyle/>
          <a:p>
            <a:r>
              <a:rPr lang="en-US" u="sng" dirty="0" err="1">
                <a:hlinkClick r:id="rId2" tooltip="http://www.kuhp.kyoto-u.ac.jp/~diag_rad/intro/diag/diag.html#neuro　"/>
              </a:rPr>
              <a:t>Tomohisa</a:t>
            </a:r>
            <a:r>
              <a:rPr lang="en-US" u="sng" dirty="0">
                <a:hlinkClick r:id="rId2" tooltip="http://www.kuhp.kyoto-u.ac.jp/~diag_rad/intro/diag/diag.html#neuro　"/>
              </a:rPr>
              <a:t> OKADA</a:t>
            </a:r>
            <a:r>
              <a:rPr lang="en-US" dirty="0"/>
              <a:t>, Graduate School of </a:t>
            </a:r>
            <a:r>
              <a:rPr lang="en-US" dirty="0" smtClean="0"/>
              <a:t>Medicine</a:t>
            </a:r>
            <a:r>
              <a:rPr lang="en-US" dirty="0"/>
              <a:t>, </a:t>
            </a:r>
            <a:r>
              <a:rPr lang="en-US" dirty="0" smtClean="0"/>
              <a:t>KU</a:t>
            </a:r>
          </a:p>
          <a:p>
            <a:r>
              <a:rPr lang="en-US" dirty="0" smtClean="0"/>
              <a:t>Slides</a:t>
            </a:r>
            <a:r>
              <a:rPr lang="en-US" dirty="0"/>
              <a:t>: </a:t>
            </a:r>
            <a:r>
              <a:rPr lang="en-US" dirty="0" smtClean="0">
                <a:hlinkClick r:id="rId3"/>
              </a:rPr>
              <a:t>https</a:t>
            </a:r>
            <a:r>
              <a:rPr lang="en-US" dirty="0">
                <a:hlinkClick r:id="rId3"/>
              </a:rPr>
              <a:t>://</a:t>
            </a:r>
            <a:r>
              <a:rPr lang="en-US" dirty="0" smtClean="0">
                <a:hlinkClick r:id="rId3"/>
              </a:rPr>
              <a:t>www.dropbox.com/s/3pifb7uqi330wpd/MachineLearningSummerSchool2012_Okada.pdf</a:t>
            </a:r>
            <a:endParaRPr lang="en-US" dirty="0" smtClean="0"/>
          </a:p>
          <a:p>
            <a:r>
              <a:rPr lang="en-US" dirty="0" smtClean="0"/>
              <a:t>Bad Speaker, Specific Topic, Not Informative</a:t>
            </a:r>
          </a:p>
          <a:p>
            <a:pPr algn="just"/>
            <a:r>
              <a:rPr lang="en-US" dirty="0"/>
              <a:t>Advances in medical imaging modalities have given us enormous databases of medical images. There is much information to learn from them, but extracting information with bare eyes only is by no means an easy task. However, with wide-spread application of functional MRI, analysis methods of brain images that borrow from machine learning have also dramatically improved. I would like to present some examples of their clinical applications, to draw the interest of the audience and possibility encourage further work in the field of medical image processing</a:t>
            </a:r>
            <a:r>
              <a:rPr lang="en-US" dirty="0" smtClean="0"/>
              <a:t>.</a:t>
            </a:r>
            <a:endParaRPr lang="en-US" dirty="0"/>
          </a:p>
        </p:txBody>
      </p:sp>
      <p:pic>
        <p:nvPicPr>
          <p:cNvPr id="7170" name="Picture 2" descr="入れ替わり写真（クリックで入れ替わりま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3048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624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lstStyle/>
          <a:p>
            <a:r>
              <a:rPr lang="en-US" dirty="0" smtClean="0"/>
              <a:t>Disease with Unknown Reasons </a:t>
            </a:r>
            <a:r>
              <a:rPr lang="en-US" dirty="0" smtClean="0">
                <a:sym typeface="Wingdings" pitchFamily="2" charset="2"/>
              </a:rPr>
              <a:t> Reasons Embedded in Images  Aging, </a:t>
            </a:r>
            <a:r>
              <a:rPr lang="en-US" dirty="0" smtClean="0"/>
              <a:t>Alzheimer, Atrophy, Seizers</a:t>
            </a:r>
          </a:p>
          <a:p>
            <a:r>
              <a:rPr lang="en-US" dirty="0" smtClean="0"/>
              <a:t>MRI Imaging</a:t>
            </a:r>
          </a:p>
          <a:p>
            <a:pPr lvl="1"/>
            <a:r>
              <a:rPr lang="en-US" dirty="0" smtClean="0"/>
              <a:t>Rest State</a:t>
            </a:r>
          </a:p>
          <a:p>
            <a:pPr lvl="1"/>
            <a:r>
              <a:rPr lang="en-US" dirty="0" err="1" smtClean="0"/>
              <a:t>Tractography</a:t>
            </a:r>
            <a:endParaRPr lang="en-US" dirty="0" smtClean="0"/>
          </a:p>
          <a:p>
            <a:pPr lvl="1"/>
            <a:r>
              <a:rPr lang="en-US" dirty="0" smtClean="0"/>
              <a:t>Fourier Transform</a:t>
            </a:r>
          </a:p>
          <a:p>
            <a:pPr lvl="1"/>
            <a:r>
              <a:rPr lang="en-US" dirty="0" smtClean="0"/>
              <a:t>ICA</a:t>
            </a:r>
          </a:p>
          <a:p>
            <a:pPr lvl="1"/>
            <a:endParaRPr lang="en-US" dirty="0" smtClean="0"/>
          </a:p>
          <a:p>
            <a:endParaRPr lang="en-US" dirty="0"/>
          </a:p>
        </p:txBody>
      </p:sp>
    </p:spTree>
    <p:extLst>
      <p:ext uri="{BB962C8B-B14F-4D97-AF65-F5344CB8AC3E}">
        <p14:creationId xmlns:p14="http://schemas.microsoft.com/office/powerpoint/2010/main" val="193136129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Graphical Models and </a:t>
            </a:r>
            <a:r>
              <a:rPr lang="en-US" dirty="0" smtClean="0"/>
              <a:t/>
            </a:r>
            <a:br>
              <a:rPr lang="en-US" dirty="0" smtClean="0"/>
            </a:br>
            <a:r>
              <a:rPr lang="en-US" dirty="0" smtClean="0"/>
              <a:t>Message-passing</a:t>
            </a:r>
            <a:endParaRPr lang="en-US" dirty="0"/>
          </a:p>
        </p:txBody>
      </p:sp>
      <p:sp>
        <p:nvSpPr>
          <p:cNvPr id="3" name="Content Placeholder 2"/>
          <p:cNvSpPr>
            <a:spLocks noGrp="1"/>
          </p:cNvSpPr>
          <p:nvPr>
            <p:ph idx="1"/>
          </p:nvPr>
        </p:nvSpPr>
        <p:spPr>
          <a:xfrm>
            <a:off x="457200" y="1981200"/>
            <a:ext cx="8229600" cy="4419600"/>
          </a:xfrm>
        </p:spPr>
        <p:txBody>
          <a:bodyPr>
            <a:normAutofit/>
          </a:bodyPr>
          <a:lstStyle/>
          <a:p>
            <a:r>
              <a:rPr lang="en-US" dirty="0">
                <a:hlinkClick r:id="rId2" tooltip="http://www.eecs.berkeley.edu/~wainwrig/"/>
              </a:rPr>
              <a:t>Martin WAINWRIGHT</a:t>
            </a:r>
            <a:r>
              <a:rPr lang="en-US" dirty="0"/>
              <a:t>, University of California, </a:t>
            </a:r>
            <a:r>
              <a:rPr lang="en-US" dirty="0" smtClean="0"/>
              <a:t>Berkeley</a:t>
            </a:r>
          </a:p>
          <a:p>
            <a:r>
              <a:rPr lang="en-US" dirty="0" smtClean="0"/>
              <a:t>Slides: </a:t>
            </a:r>
            <a:r>
              <a:rPr lang="en-US" dirty="0">
                <a:hlinkClick r:id="rId3"/>
              </a:rPr>
              <a:t>http://www.eecs.berkeley.edu/~wainwrig/kyoto12/</a:t>
            </a:r>
            <a:endParaRPr lang="en-US" dirty="0" smtClean="0"/>
          </a:p>
          <a:p>
            <a:r>
              <a:rPr lang="en-US" dirty="0" smtClean="0"/>
              <a:t>Perfect Speaker, General Topic, Very Informative</a:t>
            </a:r>
          </a:p>
          <a:p>
            <a:pPr algn="just"/>
            <a:r>
              <a:rPr lang="en-US" dirty="0"/>
              <a:t>Graphical models allow for flexible modeling of large collections of random variables, and play an important role in various areas of statistics and machine learning. In this series of introductory lectures, we introduce the </a:t>
            </a:r>
            <a:r>
              <a:rPr lang="en-US" dirty="0">
                <a:solidFill>
                  <a:srgbClr val="FF0000"/>
                </a:solidFill>
              </a:rPr>
              <a:t>basics</a:t>
            </a:r>
            <a:r>
              <a:rPr lang="en-US" dirty="0"/>
              <a:t> of graphical models, as well as </a:t>
            </a:r>
            <a:r>
              <a:rPr lang="en-US" dirty="0">
                <a:solidFill>
                  <a:srgbClr val="FF0000"/>
                </a:solidFill>
              </a:rPr>
              <a:t>associated message-passing algorithms for computing </a:t>
            </a:r>
            <a:r>
              <a:rPr lang="en-US" dirty="0" err="1">
                <a:solidFill>
                  <a:srgbClr val="FF0000"/>
                </a:solidFill>
              </a:rPr>
              <a:t>marginals</a:t>
            </a:r>
            <a:r>
              <a:rPr lang="en-US" dirty="0"/>
              <a:t>, </a:t>
            </a:r>
            <a:r>
              <a:rPr lang="en-US" dirty="0">
                <a:solidFill>
                  <a:srgbClr val="FF0000"/>
                </a:solidFill>
              </a:rPr>
              <a:t>modes</a:t>
            </a:r>
            <a:r>
              <a:rPr lang="en-US" dirty="0"/>
              <a:t>, and </a:t>
            </a:r>
            <a:r>
              <a:rPr lang="en-US" dirty="0">
                <a:solidFill>
                  <a:srgbClr val="FF0000"/>
                </a:solidFill>
              </a:rPr>
              <a:t>likelihoods</a:t>
            </a:r>
            <a:r>
              <a:rPr lang="en-US" dirty="0"/>
              <a:t> in graphical models. We also discuss methods for learning graphical models from data.</a:t>
            </a:r>
          </a:p>
        </p:txBody>
      </p:sp>
      <p:pic>
        <p:nvPicPr>
          <p:cNvPr id="17410" name="Picture 2" descr="http://www.csml.ucl.ac.uk/userdata/masterclasses/wainwright/martin_wainwr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0"/>
            <a:ext cx="2590799" cy="281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993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lstStyle/>
          <a:p>
            <a:r>
              <a:rPr lang="en-US" dirty="0" smtClean="0"/>
              <a:t>Compute </a:t>
            </a:r>
            <a:r>
              <a:rPr lang="en-US" dirty="0"/>
              <a:t>most probable (MAP) </a:t>
            </a:r>
            <a:r>
              <a:rPr lang="en-US" dirty="0" smtClean="0"/>
              <a:t>assignment</a:t>
            </a:r>
          </a:p>
          <a:p>
            <a:pPr lvl="1"/>
            <a:r>
              <a:rPr lang="en-US" dirty="0"/>
              <a:t>Max-product message-passing on </a:t>
            </a:r>
            <a:r>
              <a:rPr lang="en-US" dirty="0" smtClean="0"/>
              <a:t>trees</a:t>
            </a:r>
          </a:p>
          <a:p>
            <a:pPr lvl="1"/>
            <a:r>
              <a:rPr lang="en-US" dirty="0"/>
              <a:t>Max-product on graph with </a:t>
            </a:r>
            <a:r>
              <a:rPr lang="en-US" dirty="0" smtClean="0"/>
              <a:t>cycles</a:t>
            </a:r>
          </a:p>
          <a:p>
            <a:pPr lvl="1"/>
            <a:r>
              <a:rPr lang="en-US" dirty="0"/>
              <a:t>A more general class of </a:t>
            </a:r>
            <a:r>
              <a:rPr lang="en-US" dirty="0" smtClean="0"/>
              <a:t>algorithms</a:t>
            </a:r>
          </a:p>
          <a:p>
            <a:pPr lvl="1"/>
            <a:r>
              <a:rPr lang="en-US" dirty="0"/>
              <a:t>Reweighted max-product and </a:t>
            </a:r>
            <a:r>
              <a:rPr lang="en-US" dirty="0" smtClean="0"/>
              <a:t>linear programming</a:t>
            </a:r>
          </a:p>
          <a:p>
            <a:r>
              <a:rPr lang="en-US" dirty="0" smtClean="0"/>
              <a:t>Compute </a:t>
            </a:r>
            <a:r>
              <a:rPr lang="en-US" dirty="0" err="1" smtClean="0"/>
              <a:t>marginals</a:t>
            </a:r>
            <a:r>
              <a:rPr lang="en-US" dirty="0" smtClean="0"/>
              <a:t> </a:t>
            </a:r>
            <a:r>
              <a:rPr lang="en-US" dirty="0"/>
              <a:t>and </a:t>
            </a:r>
            <a:r>
              <a:rPr lang="en-US" dirty="0" smtClean="0"/>
              <a:t>likelihoods</a:t>
            </a:r>
          </a:p>
          <a:p>
            <a:pPr lvl="1"/>
            <a:r>
              <a:rPr lang="en-US" dirty="0"/>
              <a:t>Sum-product message-passing on </a:t>
            </a:r>
            <a:r>
              <a:rPr lang="en-US" dirty="0" smtClean="0"/>
              <a:t>trees</a:t>
            </a:r>
          </a:p>
          <a:p>
            <a:pPr lvl="1"/>
            <a:r>
              <a:rPr lang="en-US" dirty="0"/>
              <a:t>Sum-product on graph with </a:t>
            </a:r>
            <a:r>
              <a:rPr lang="en-US" dirty="0" smtClean="0"/>
              <a:t>cycles</a:t>
            </a:r>
            <a:endParaRPr lang="en-US" dirty="0"/>
          </a:p>
          <a:p>
            <a:r>
              <a:rPr lang="en-US" dirty="0" smtClean="0"/>
              <a:t>Learning </a:t>
            </a:r>
            <a:r>
              <a:rPr lang="en-US" dirty="0"/>
              <a:t>the </a:t>
            </a:r>
            <a:r>
              <a:rPr lang="en-US" dirty="0" smtClean="0"/>
              <a:t>parameters </a:t>
            </a:r>
            <a:r>
              <a:rPr lang="en-US" dirty="0"/>
              <a:t>and structure of </a:t>
            </a:r>
            <a:r>
              <a:rPr lang="en-US" dirty="0" smtClean="0"/>
              <a:t>graphs from data</a:t>
            </a:r>
          </a:p>
          <a:p>
            <a:pPr lvl="1"/>
            <a:r>
              <a:rPr lang="en-US" dirty="0"/>
              <a:t>Learning for pairwise </a:t>
            </a:r>
            <a:r>
              <a:rPr lang="en-US" dirty="0" smtClean="0"/>
              <a:t>models</a:t>
            </a:r>
          </a:p>
          <a:p>
            <a:pPr lvl="1"/>
            <a:r>
              <a:rPr lang="en-US" dirty="0" smtClean="0"/>
              <a:t>Graph selection</a:t>
            </a:r>
          </a:p>
          <a:p>
            <a:pPr lvl="1"/>
            <a:r>
              <a:rPr lang="en-US" dirty="0"/>
              <a:t>Factorization and Markov </a:t>
            </a:r>
            <a:r>
              <a:rPr lang="en-US" dirty="0" smtClean="0"/>
              <a:t>properties</a:t>
            </a:r>
          </a:p>
          <a:p>
            <a:pPr lvl="1"/>
            <a:r>
              <a:rPr lang="en-US" dirty="0" smtClean="0"/>
              <a:t>Information </a:t>
            </a:r>
            <a:r>
              <a:rPr lang="en-US" dirty="0"/>
              <a:t>theory: Graph selection as channel </a:t>
            </a:r>
            <a:r>
              <a:rPr lang="en-US" dirty="0" smtClean="0"/>
              <a:t>coding</a:t>
            </a:r>
          </a:p>
          <a:p>
            <a:pPr lvl="1"/>
            <a:endParaRPr lang="en-US" dirty="0" smtClean="0"/>
          </a:p>
          <a:p>
            <a:pPr lvl="1"/>
            <a:endParaRPr lang="en-US" dirty="0"/>
          </a:p>
        </p:txBody>
      </p:sp>
      <p:pic>
        <p:nvPicPr>
          <p:cNvPr id="14338" name="Picture 2" descr="https://fbcdn-sphotos-h-a.akamaihd.net/hphotos-ak-snc6/251453_10151137347223028_44112427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106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Sequential Monte Carlo </a:t>
            </a:r>
            <a:r>
              <a:rPr lang="en-US" dirty="0" smtClean="0"/>
              <a:t>Methods</a:t>
            </a:r>
            <a:br>
              <a:rPr lang="en-US" dirty="0" smtClean="0"/>
            </a:br>
            <a:r>
              <a:rPr lang="en-US" dirty="0" smtClean="0"/>
              <a:t>for </a:t>
            </a:r>
            <a:r>
              <a:rPr lang="en-US" dirty="0"/>
              <a:t>Bayesian Computation</a:t>
            </a:r>
          </a:p>
        </p:txBody>
      </p:sp>
      <p:sp>
        <p:nvSpPr>
          <p:cNvPr id="3" name="Content Placeholder 2"/>
          <p:cNvSpPr>
            <a:spLocks noGrp="1"/>
          </p:cNvSpPr>
          <p:nvPr>
            <p:ph idx="1"/>
          </p:nvPr>
        </p:nvSpPr>
        <p:spPr>
          <a:xfrm>
            <a:off x="457200" y="1981200"/>
            <a:ext cx="8229600" cy="4419600"/>
          </a:xfrm>
        </p:spPr>
        <p:txBody>
          <a:bodyPr>
            <a:normAutofit lnSpcReduction="10000"/>
          </a:bodyPr>
          <a:lstStyle/>
          <a:p>
            <a:r>
              <a:rPr lang="en-US" u="sng" dirty="0">
                <a:hlinkClick r:id="rId2" tooltip="http://www.stats.ox.ac.uk/~doucet/"/>
              </a:rPr>
              <a:t>Arnaud DOUCET</a:t>
            </a:r>
            <a:r>
              <a:rPr lang="en-US" dirty="0"/>
              <a:t>, University of Oxford</a:t>
            </a:r>
            <a:endParaRPr lang="en-US" dirty="0" smtClean="0"/>
          </a:p>
          <a:p>
            <a:r>
              <a:rPr lang="en-US" dirty="0" smtClean="0"/>
              <a:t>Slides</a:t>
            </a:r>
            <a:r>
              <a:rPr lang="en-US" dirty="0"/>
              <a:t>: </a:t>
            </a:r>
            <a:r>
              <a:rPr lang="en-US" dirty="0">
                <a:hlinkClick r:id="rId3"/>
              </a:rPr>
              <a:t>https://</a:t>
            </a:r>
            <a:r>
              <a:rPr lang="en-US" dirty="0" smtClean="0">
                <a:hlinkClick r:id="rId3"/>
              </a:rPr>
              <a:t>www.dropbox.com/s/d34mg9499gytr2t/kyoto_1.pdf</a:t>
            </a:r>
            <a:endParaRPr lang="en-US" dirty="0" smtClean="0"/>
          </a:p>
          <a:p>
            <a:r>
              <a:rPr lang="en-US" dirty="0" smtClean="0"/>
              <a:t>Rapper-Like Fast Speaker with French Accent, Good Topic, </a:t>
            </a:r>
            <a:r>
              <a:rPr lang="en-US" dirty="0" err="1" smtClean="0"/>
              <a:t>Noone</a:t>
            </a:r>
            <a:r>
              <a:rPr lang="en-US" dirty="0" smtClean="0"/>
              <a:t> Understand Nothing! (Including us!)</a:t>
            </a:r>
          </a:p>
          <a:p>
            <a:pPr algn="just"/>
            <a:r>
              <a:rPr lang="en-US" dirty="0">
                <a:solidFill>
                  <a:srgbClr val="FF0000"/>
                </a:solidFill>
              </a:rPr>
              <a:t>Sequential Monte Carlo </a:t>
            </a:r>
            <a:r>
              <a:rPr lang="en-US" dirty="0"/>
              <a:t>are a powerful class of numerical methods used to sample from any arbitrary sequence of probability distributions. We will discuss how Sequential Monte Carlo methods can be used to perform successfully Bayesian inference in </a:t>
            </a:r>
            <a:r>
              <a:rPr lang="en-US" dirty="0">
                <a:solidFill>
                  <a:srgbClr val="FF0000"/>
                </a:solidFill>
              </a:rPr>
              <a:t>non-linear non-Gaussian state-space models</a:t>
            </a:r>
            <a:r>
              <a:rPr lang="en-US" dirty="0"/>
              <a:t>, </a:t>
            </a:r>
            <a:r>
              <a:rPr lang="en-US" dirty="0">
                <a:solidFill>
                  <a:srgbClr val="FF0000"/>
                </a:solidFill>
              </a:rPr>
              <a:t>Bayesian non-parametric time series</a:t>
            </a:r>
            <a:r>
              <a:rPr lang="en-US" dirty="0"/>
              <a:t>, </a:t>
            </a:r>
            <a:r>
              <a:rPr lang="en-US" dirty="0">
                <a:solidFill>
                  <a:srgbClr val="FF0000"/>
                </a:solidFill>
              </a:rPr>
              <a:t>graphical models</a:t>
            </a:r>
            <a:r>
              <a:rPr lang="en-US" dirty="0"/>
              <a:t>, </a:t>
            </a:r>
            <a:r>
              <a:rPr lang="en-US" dirty="0">
                <a:solidFill>
                  <a:srgbClr val="FF0000"/>
                </a:solidFill>
              </a:rPr>
              <a:t>phylogenetic trees </a:t>
            </a:r>
            <a:r>
              <a:rPr lang="en-US" dirty="0"/>
              <a:t>etc. Additionally we will present various recent techniques combining Markov chain Monte Carlo methods with Sequential Monte Carlo methods which allow us to address </a:t>
            </a:r>
            <a:r>
              <a:rPr lang="en-US" dirty="0">
                <a:solidFill>
                  <a:srgbClr val="FF0000"/>
                </a:solidFill>
              </a:rPr>
              <a:t>complex inference models </a:t>
            </a:r>
            <a:r>
              <a:rPr lang="en-US" dirty="0"/>
              <a:t>that were previously out of reach.</a:t>
            </a:r>
          </a:p>
        </p:txBody>
      </p:sp>
      <p:pic>
        <p:nvPicPr>
          <p:cNvPr id="16386" name="Picture 2" descr="http://www.stats.ox.ac.uk/~doucet/arnaud_japan_dec20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524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993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lstStyle/>
          <a:p>
            <a:r>
              <a:rPr lang="en-US" dirty="0"/>
              <a:t>State-Space Models </a:t>
            </a:r>
            <a:endParaRPr lang="en-US" dirty="0" smtClean="0"/>
          </a:p>
          <a:p>
            <a:pPr lvl="1"/>
            <a:r>
              <a:rPr lang="en-US" dirty="0" smtClean="0"/>
              <a:t>SMC filtering </a:t>
            </a:r>
            <a:r>
              <a:rPr lang="en-US" dirty="0"/>
              <a:t>and smoothing</a:t>
            </a:r>
          </a:p>
          <a:p>
            <a:pPr lvl="1"/>
            <a:r>
              <a:rPr lang="en-US" dirty="0"/>
              <a:t>Maximum likelihood parameter inference</a:t>
            </a:r>
          </a:p>
          <a:p>
            <a:pPr lvl="1"/>
            <a:r>
              <a:rPr lang="en-US" dirty="0"/>
              <a:t>Bayesian parameter inference</a:t>
            </a:r>
          </a:p>
          <a:p>
            <a:r>
              <a:rPr lang="en-US" dirty="0"/>
              <a:t>Beyond State-Space </a:t>
            </a:r>
            <a:r>
              <a:rPr lang="en-US" dirty="0" smtClean="0"/>
              <a:t>SMC </a:t>
            </a:r>
            <a:r>
              <a:rPr lang="en-US" dirty="0"/>
              <a:t>methods for generic sequence of target distributions</a:t>
            </a:r>
          </a:p>
          <a:p>
            <a:pPr lvl="1"/>
            <a:r>
              <a:rPr lang="en-US" dirty="0"/>
              <a:t>SMC samplers.</a:t>
            </a:r>
          </a:p>
          <a:p>
            <a:pPr lvl="1"/>
            <a:r>
              <a:rPr lang="en-US" dirty="0"/>
              <a:t>Approximate Bayesian Computation.</a:t>
            </a:r>
          </a:p>
          <a:p>
            <a:pPr lvl="1"/>
            <a:r>
              <a:rPr lang="en-US" dirty="0"/>
              <a:t>Optimal design, optimal control.</a:t>
            </a:r>
          </a:p>
        </p:txBody>
      </p:sp>
      <p:pic>
        <p:nvPicPr>
          <p:cNvPr id="15362" name="Picture 2" descr="https://fbcdn-sphotos-f-a.akamaihd.net/hphotos-ak-snc7/579901_10151137353663028_14654566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334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8538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3782" y="-76200"/>
            <a:ext cx="2080218"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Probabilistic Topic Models</a:t>
            </a:r>
          </a:p>
        </p:txBody>
      </p:sp>
      <p:sp>
        <p:nvSpPr>
          <p:cNvPr id="3" name="Content Placeholder 2"/>
          <p:cNvSpPr>
            <a:spLocks noGrp="1"/>
          </p:cNvSpPr>
          <p:nvPr>
            <p:ph idx="1"/>
          </p:nvPr>
        </p:nvSpPr>
        <p:spPr>
          <a:xfrm>
            <a:off x="457200" y="1600200"/>
            <a:ext cx="8229600" cy="5562600"/>
          </a:xfrm>
        </p:spPr>
        <p:txBody>
          <a:bodyPr>
            <a:normAutofit fontScale="92500" lnSpcReduction="20000"/>
          </a:bodyPr>
          <a:lstStyle/>
          <a:p>
            <a:r>
              <a:rPr lang="en-US" u="sng" dirty="0">
                <a:hlinkClick r:id="rId3" tooltip="http://www.cs.princeton.edu/~blei/"/>
              </a:rPr>
              <a:t>David BLEI</a:t>
            </a:r>
            <a:r>
              <a:rPr lang="en-US" dirty="0"/>
              <a:t>, Princeton </a:t>
            </a:r>
            <a:r>
              <a:rPr lang="en-US" dirty="0" smtClean="0"/>
              <a:t>University</a:t>
            </a:r>
          </a:p>
          <a:p>
            <a:r>
              <a:rPr lang="en-US" dirty="0" smtClean="0"/>
              <a:t>Slides</a:t>
            </a:r>
            <a:r>
              <a:rPr lang="en-US" dirty="0"/>
              <a:t>: </a:t>
            </a:r>
            <a:r>
              <a:rPr lang="en-US" dirty="0">
                <a:hlinkClick r:id="rId4"/>
              </a:rPr>
              <a:t>http://www.cs.princeton.edu/~</a:t>
            </a:r>
            <a:r>
              <a:rPr lang="en-US" dirty="0" smtClean="0">
                <a:hlinkClick r:id="rId4"/>
              </a:rPr>
              <a:t>blei/blei-mlss-2012.pdf</a:t>
            </a:r>
            <a:endParaRPr lang="en-US" dirty="0" smtClean="0"/>
          </a:p>
          <a:p>
            <a:r>
              <a:rPr lang="en-US" dirty="0" smtClean="0"/>
              <a:t>Perfect Speaker, ½ General + ½ Specialized Talk</a:t>
            </a:r>
          </a:p>
          <a:p>
            <a:r>
              <a:rPr lang="en-US" dirty="0"/>
              <a:t>Probabilistic topic modeling provides a suite of tools for the unsupervised analysis of large collections of documents. Topic modeling algorithms can uncover the underlying themes of a collection and decompose its documents according to those themes. This analysis can be used for corpus exploration, document search, and a variety of prediction problems.</a:t>
            </a:r>
          </a:p>
          <a:p>
            <a:pPr lvl="1"/>
            <a:r>
              <a:rPr lang="en-US" dirty="0" smtClean="0"/>
              <a:t>Topic </a:t>
            </a:r>
            <a:r>
              <a:rPr lang="en-US" dirty="0"/>
              <a:t>modeling </a:t>
            </a:r>
            <a:r>
              <a:rPr lang="en-US" dirty="0" smtClean="0"/>
              <a:t>assumptions: </a:t>
            </a:r>
            <a:r>
              <a:rPr lang="en-US" dirty="0"/>
              <a:t>I will describe latent </a:t>
            </a:r>
            <a:r>
              <a:rPr lang="en-US" dirty="0" err="1"/>
              <a:t>Dirichlet</a:t>
            </a:r>
            <a:r>
              <a:rPr lang="en-US" dirty="0"/>
              <a:t> allocation (LDA), which is one of the simplest topic models, and then describe a variety of ways that we can build on it. These include dynamic topic models, correlated topic models, supervised topic models, author-topic models, </a:t>
            </a:r>
            <a:r>
              <a:rPr lang="en-US" dirty="0" err="1"/>
              <a:t>bursty</a:t>
            </a:r>
            <a:r>
              <a:rPr lang="en-US" dirty="0"/>
              <a:t> topic models, Bayesian nonparametric topic models, and others. I will also discuss some of the fundamental statistical ideas that are used in building topic models, such as distributions on the simplex, hierarchical Bayesian modeling, and models of mixed-membership.</a:t>
            </a:r>
          </a:p>
          <a:p>
            <a:pPr lvl="1"/>
            <a:r>
              <a:rPr lang="en-US" dirty="0"/>
              <a:t>Algorithms for computing with topic </a:t>
            </a:r>
            <a:r>
              <a:rPr lang="en-US" dirty="0" smtClean="0"/>
              <a:t>models: </a:t>
            </a:r>
            <a:r>
              <a:rPr lang="en-US" dirty="0"/>
              <a:t>I will review how we compute with topic models. I will describe approximate posterior inference for directed graphical models using both sampling and </a:t>
            </a:r>
            <a:r>
              <a:rPr lang="en-US" dirty="0" err="1"/>
              <a:t>variational</a:t>
            </a:r>
            <a:r>
              <a:rPr lang="en-US" dirty="0"/>
              <a:t> inference, and I will discuss the practical issues and pitfalls in developing these algorithms for topic models. Finally, I will describe some of our most recent work on building algorithms that can scale to millions of documents and documents arriving in a stream</a:t>
            </a:r>
            <a:r>
              <a:rPr lang="en-US" dirty="0" smtClean="0"/>
              <a:t>.</a:t>
            </a:r>
            <a:endParaRPr lang="en-US" dirty="0"/>
          </a:p>
          <a:p>
            <a:pPr lvl="1"/>
            <a:r>
              <a:rPr lang="en-US" dirty="0"/>
              <a:t>Applications of topic </a:t>
            </a:r>
            <a:r>
              <a:rPr lang="en-US" dirty="0" smtClean="0"/>
              <a:t>models: </a:t>
            </a:r>
            <a:r>
              <a:rPr lang="en-US" dirty="0"/>
              <a:t>I will discuss applications of topic models. These include applications to images, music, social networks, and other data in which we hope to uncover hidden patterns. I will describe some of our recent work on adapting topic modeling algorithms to collaborative filtering, legislative modeling, and </a:t>
            </a:r>
            <a:r>
              <a:rPr lang="en-US" dirty="0" err="1"/>
              <a:t>bibliometrics</a:t>
            </a:r>
            <a:r>
              <a:rPr lang="en-US" dirty="0"/>
              <a:t> without citations</a:t>
            </a:r>
            <a:r>
              <a:rPr lang="en-US" dirty="0" smtClean="0"/>
              <a:t>.</a:t>
            </a:r>
            <a:endParaRPr lang="en-US" dirty="0"/>
          </a:p>
        </p:txBody>
      </p:sp>
    </p:spTree>
    <p:extLst>
      <p:ext uri="{BB962C8B-B14F-4D97-AF65-F5344CB8AC3E}">
        <p14:creationId xmlns:p14="http://schemas.microsoft.com/office/powerpoint/2010/main" val="35953993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normAutofit/>
          </a:bodyPr>
          <a:lstStyle/>
          <a:p>
            <a:r>
              <a:rPr lang="en-US" dirty="0"/>
              <a:t>Introduction to Topic </a:t>
            </a:r>
            <a:r>
              <a:rPr lang="en-US" dirty="0" smtClean="0"/>
              <a:t>Modeling</a:t>
            </a:r>
          </a:p>
          <a:p>
            <a:pPr lvl="1"/>
            <a:r>
              <a:rPr lang="en-US" dirty="0"/>
              <a:t>Latent </a:t>
            </a:r>
            <a:r>
              <a:rPr lang="en-US" dirty="0" err="1"/>
              <a:t>Dirichlet</a:t>
            </a:r>
            <a:r>
              <a:rPr lang="en-US" dirty="0"/>
              <a:t> </a:t>
            </a:r>
            <a:r>
              <a:rPr lang="en-US" dirty="0" smtClean="0"/>
              <a:t>Allocation </a:t>
            </a:r>
            <a:r>
              <a:rPr lang="en-US" dirty="0"/>
              <a:t>(LDA</a:t>
            </a:r>
            <a:r>
              <a:rPr lang="en-US" dirty="0" smtClean="0"/>
              <a:t>)</a:t>
            </a:r>
          </a:p>
          <a:p>
            <a:r>
              <a:rPr lang="en-US" dirty="0"/>
              <a:t>Beyond Latent </a:t>
            </a:r>
            <a:r>
              <a:rPr lang="en-US" dirty="0" err="1"/>
              <a:t>Dirichlet</a:t>
            </a:r>
            <a:r>
              <a:rPr lang="en-US" dirty="0"/>
              <a:t> </a:t>
            </a:r>
            <a:r>
              <a:rPr lang="en-US" dirty="0" smtClean="0"/>
              <a:t>Allocation</a:t>
            </a:r>
          </a:p>
          <a:p>
            <a:r>
              <a:rPr lang="en-US" dirty="0"/>
              <a:t>Correlated and Dynamic Topic </a:t>
            </a:r>
            <a:r>
              <a:rPr lang="en-US" dirty="0" smtClean="0"/>
              <a:t>Models</a:t>
            </a:r>
          </a:p>
          <a:p>
            <a:r>
              <a:rPr lang="en-US" dirty="0"/>
              <a:t>Supervised Topic </a:t>
            </a:r>
            <a:r>
              <a:rPr lang="en-US" dirty="0" smtClean="0"/>
              <a:t>Models</a:t>
            </a:r>
          </a:p>
          <a:p>
            <a:r>
              <a:rPr lang="en-US" dirty="0"/>
              <a:t>Modeling User Data and </a:t>
            </a:r>
            <a:r>
              <a:rPr lang="en-US" dirty="0" smtClean="0"/>
              <a:t>Text</a:t>
            </a:r>
          </a:p>
          <a:p>
            <a:r>
              <a:rPr lang="en-US" dirty="0"/>
              <a:t>Bayesian Nonparametric Models</a:t>
            </a:r>
          </a:p>
        </p:txBody>
      </p:sp>
      <p:pic>
        <p:nvPicPr>
          <p:cNvPr id="16386" name="Picture 2" descr="https://fbcdn-sphotos-b-a.akamaihd.net/hphotos-ak-ash4/377209_10151138855348028_117227910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9022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Geometry in ML</a:t>
            </a:r>
            <a:endParaRPr lang="en-US" dirty="0"/>
          </a:p>
        </p:txBody>
      </p:sp>
      <p:sp>
        <p:nvSpPr>
          <p:cNvPr id="3" name="Content Placeholder 2"/>
          <p:cNvSpPr>
            <a:spLocks noGrp="1"/>
          </p:cNvSpPr>
          <p:nvPr>
            <p:ph idx="1"/>
          </p:nvPr>
        </p:nvSpPr>
        <p:spPr>
          <a:xfrm>
            <a:off x="457200" y="2133600"/>
            <a:ext cx="8229600" cy="4648200"/>
          </a:xfrm>
        </p:spPr>
        <p:txBody>
          <a:bodyPr>
            <a:normAutofit fontScale="92500" lnSpcReduction="10000"/>
          </a:bodyPr>
          <a:lstStyle/>
          <a:p>
            <a:r>
              <a:rPr lang="it-IT" u="sng" dirty="0">
                <a:hlinkClick r:id="rId2" tooltip="http://www.brain.riken.jp/labs/mns/amari/home-E.html"/>
              </a:rPr>
              <a:t>Shun-Ichi AMARI</a:t>
            </a:r>
            <a:r>
              <a:rPr lang="it-IT" dirty="0"/>
              <a:t>, RIKEN Brain Science </a:t>
            </a:r>
            <a:r>
              <a:rPr lang="it-IT" dirty="0" smtClean="0"/>
              <a:t>Institute</a:t>
            </a:r>
          </a:p>
          <a:p>
            <a:r>
              <a:rPr lang="en-US" dirty="0" smtClean="0"/>
              <a:t>Slides: </a:t>
            </a:r>
            <a:r>
              <a:rPr lang="en-US" dirty="0">
                <a:hlinkClick r:id="rId2"/>
              </a:rPr>
              <a:t>http://</a:t>
            </a:r>
            <a:r>
              <a:rPr lang="en-US" dirty="0" smtClean="0">
                <a:hlinkClick r:id="rId2"/>
              </a:rPr>
              <a:t>www.brain.riken.jp/labs/mns/amari/home-E.html</a:t>
            </a:r>
            <a:endParaRPr lang="en-US" dirty="0" smtClean="0"/>
          </a:p>
          <a:p>
            <a:r>
              <a:rPr lang="en-US" dirty="0" smtClean="0"/>
              <a:t>Good Speaker, Extra Hard Topic</a:t>
            </a:r>
          </a:p>
          <a:p>
            <a:pPr algn="just"/>
            <a:r>
              <a:rPr lang="en-US" dirty="0"/>
              <a:t>Information geometry studies </a:t>
            </a:r>
            <a:r>
              <a:rPr lang="en-US" dirty="0">
                <a:solidFill>
                  <a:srgbClr val="FF0000"/>
                </a:solidFill>
              </a:rPr>
              <a:t>invariant geometrical structures </a:t>
            </a:r>
            <a:r>
              <a:rPr lang="en-US" dirty="0"/>
              <a:t>of a family of probability distributions, which forms a </a:t>
            </a:r>
            <a:r>
              <a:rPr lang="en-US" dirty="0">
                <a:solidFill>
                  <a:srgbClr val="FF0000"/>
                </a:solidFill>
              </a:rPr>
              <a:t>geometrical manifold</a:t>
            </a:r>
            <a:r>
              <a:rPr lang="en-US" dirty="0"/>
              <a:t>. It has a unique Riemannian metric given by </a:t>
            </a:r>
            <a:r>
              <a:rPr lang="en-US" dirty="0">
                <a:solidFill>
                  <a:srgbClr val="FF0000"/>
                </a:solidFill>
              </a:rPr>
              <a:t>Fisher information matrix </a:t>
            </a:r>
            <a:r>
              <a:rPr lang="en-US" dirty="0"/>
              <a:t>and a </a:t>
            </a:r>
            <a:r>
              <a:rPr lang="en-US" dirty="0">
                <a:solidFill>
                  <a:srgbClr val="FF0000"/>
                </a:solidFill>
              </a:rPr>
              <a:t>dual pair of affine connections</a:t>
            </a:r>
            <a:r>
              <a:rPr lang="en-US" dirty="0"/>
              <a:t> which determine two types of geodesics. When the manifold is dually flat, there exists a </a:t>
            </a:r>
            <a:r>
              <a:rPr lang="en-US" dirty="0">
                <a:solidFill>
                  <a:srgbClr val="FF0000"/>
                </a:solidFill>
              </a:rPr>
              <a:t>canonical divergence (KL-divergence) </a:t>
            </a:r>
            <a:r>
              <a:rPr lang="en-US" dirty="0"/>
              <a:t>and nice theorems such as </a:t>
            </a:r>
            <a:r>
              <a:rPr lang="en-US" dirty="0">
                <a:solidFill>
                  <a:srgbClr val="FF0000"/>
                </a:solidFill>
              </a:rPr>
              <a:t>generalized</a:t>
            </a:r>
            <a:r>
              <a:rPr lang="en-US" dirty="0"/>
              <a:t> </a:t>
            </a:r>
            <a:r>
              <a:rPr lang="en-US" dirty="0">
                <a:solidFill>
                  <a:srgbClr val="FF0000"/>
                </a:solidFill>
              </a:rPr>
              <a:t>Pythagorean theorem</a:t>
            </a:r>
            <a:r>
              <a:rPr lang="en-US" dirty="0"/>
              <a:t>, </a:t>
            </a:r>
            <a:r>
              <a:rPr lang="en-US" dirty="0">
                <a:solidFill>
                  <a:srgbClr val="FF0000"/>
                </a:solidFill>
              </a:rPr>
              <a:t>projection theorem </a:t>
            </a:r>
            <a:r>
              <a:rPr lang="en-US" dirty="0"/>
              <a:t>and </a:t>
            </a:r>
            <a:r>
              <a:rPr lang="en-US" dirty="0">
                <a:solidFill>
                  <a:srgbClr val="FF0000"/>
                </a:solidFill>
              </a:rPr>
              <a:t>orthogonal foliation theorem </a:t>
            </a:r>
            <a:r>
              <a:rPr lang="en-US" dirty="0"/>
              <a:t>hold in spite that the manifold is not Euclidean. Machine learning makes use of stochastic structures of the environmental information so that information geometry is not only useful for understanding the essential aspects of machine learning but also provides nice tools for constructing new algorithms. The present talk demonstrates its usefulness for understanding SVM, belief propagation, EM algorithm, boosting and others.</a:t>
            </a:r>
          </a:p>
        </p:txBody>
      </p:sp>
      <p:pic>
        <p:nvPicPr>
          <p:cNvPr id="14338" name="Picture 2" descr="http://www.brain.riken.jp/labs/mns/amari/MiscPics/Amari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0"/>
            <a:ext cx="2476500" cy="330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993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Information</a:t>
            </a:r>
            <a:endParaRPr lang="en-US" dirty="0"/>
          </a:p>
        </p:txBody>
      </p:sp>
      <p:sp>
        <p:nvSpPr>
          <p:cNvPr id="3" name="Content Placeholder 2"/>
          <p:cNvSpPr>
            <a:spLocks noGrp="1"/>
          </p:cNvSpPr>
          <p:nvPr>
            <p:ph idx="1"/>
          </p:nvPr>
        </p:nvSpPr>
        <p:spPr>
          <a:xfrm>
            <a:off x="457200" y="1981200"/>
            <a:ext cx="8229600" cy="4419600"/>
          </a:xfrm>
        </p:spPr>
        <p:txBody>
          <a:bodyPr>
            <a:normAutofit fontScale="92500" lnSpcReduction="20000"/>
          </a:bodyPr>
          <a:lstStyle/>
          <a:p>
            <a:r>
              <a:rPr lang="en-US" dirty="0" smtClean="0"/>
              <a:t>From Machine Learning Summer School Series (</a:t>
            </a:r>
            <a:r>
              <a:rPr lang="en-US" u="sng" dirty="0">
                <a:solidFill>
                  <a:srgbClr val="FF0000"/>
                </a:solidFill>
              </a:rPr>
              <a:t>http://www.mlss.cc</a:t>
            </a:r>
            <a:r>
              <a:rPr lang="en-US" u="sng" dirty="0" smtClean="0">
                <a:solidFill>
                  <a:srgbClr val="FF0000"/>
                </a:solidFill>
              </a:rPr>
              <a:t>/</a:t>
            </a:r>
            <a:r>
              <a:rPr lang="en-US" dirty="0" smtClean="0"/>
              <a:t>)</a:t>
            </a:r>
          </a:p>
          <a:p>
            <a:r>
              <a:rPr lang="en-US" dirty="0" smtClean="0"/>
              <a:t>From August 27</a:t>
            </a:r>
            <a:r>
              <a:rPr lang="en-US" baseline="30000" dirty="0" smtClean="0"/>
              <a:t>th</a:t>
            </a:r>
            <a:r>
              <a:rPr lang="en-US" dirty="0" smtClean="0"/>
              <a:t> (Mon) to September 7</a:t>
            </a:r>
            <a:r>
              <a:rPr lang="en-US" baseline="30000" dirty="0" smtClean="0"/>
              <a:t>th</a:t>
            </a:r>
            <a:r>
              <a:rPr lang="en-US" dirty="0" smtClean="0"/>
              <a:t> (Fri)</a:t>
            </a:r>
          </a:p>
          <a:p>
            <a:r>
              <a:rPr lang="en-US" dirty="0" smtClean="0">
                <a:solidFill>
                  <a:srgbClr val="0070C0"/>
                </a:solidFill>
              </a:rPr>
              <a:t>“Probably the NERDIEST place on earth at that time”!</a:t>
            </a:r>
          </a:p>
          <a:p>
            <a:r>
              <a:rPr lang="en-US" dirty="0" smtClean="0"/>
              <a:t>Website: </a:t>
            </a:r>
            <a:r>
              <a:rPr lang="en-US" u="sng" dirty="0">
                <a:solidFill>
                  <a:srgbClr val="FF0000"/>
                </a:solidFill>
              </a:rPr>
              <a:t>http://www.i.kyoto-u.ac.jp/mlss12</a:t>
            </a:r>
            <a:r>
              <a:rPr lang="en-US" u="sng" dirty="0" smtClean="0">
                <a:solidFill>
                  <a:srgbClr val="FF0000"/>
                </a:solidFill>
              </a:rPr>
              <a:t>/</a:t>
            </a:r>
          </a:p>
          <a:p>
            <a:r>
              <a:rPr lang="en-US" dirty="0" smtClean="0"/>
              <a:t>Location: Yoshida Campus</a:t>
            </a:r>
          </a:p>
          <a:p>
            <a:pPr lvl="1"/>
            <a:r>
              <a:rPr lang="en-US" dirty="0" smtClean="0"/>
              <a:t>Lecture Hall: Faculty of Law and Economics</a:t>
            </a:r>
          </a:p>
          <a:p>
            <a:pPr lvl="1"/>
            <a:r>
              <a:rPr lang="en-US" dirty="0" smtClean="0"/>
              <a:t>Poster Sessions: Clock Tower</a:t>
            </a:r>
          </a:p>
          <a:p>
            <a:r>
              <a:rPr lang="en-US" dirty="0" smtClean="0"/>
              <a:t>Organized by</a:t>
            </a:r>
          </a:p>
          <a:p>
            <a:pPr lvl="1"/>
            <a:r>
              <a:rPr lang="en-US" dirty="0" smtClean="0"/>
              <a:t>Prof. Akihiro Yamamoto,  Department of Intelligence Science and Technology (</a:t>
            </a:r>
            <a:r>
              <a:rPr lang="en-US" dirty="0">
                <a:hlinkClick r:id="rId2"/>
              </a:rPr>
              <a:t>http://www.iip.ist.i.kyoto-u.ac.jp/member/akihiro/index-e.html</a:t>
            </a:r>
            <a:r>
              <a:rPr lang="en-US" dirty="0" smtClean="0"/>
              <a:t>)</a:t>
            </a:r>
          </a:p>
          <a:p>
            <a:pPr lvl="1"/>
            <a:r>
              <a:rPr lang="en-US" dirty="0" smtClean="0"/>
              <a:t>Associate Prof. Masashi Sugiyama, Tokyo Institute of Technology (</a:t>
            </a:r>
            <a:r>
              <a:rPr lang="en-US" dirty="0">
                <a:hlinkClick r:id="rId3"/>
              </a:rPr>
              <a:t>http://sugiyama-www.cs.titech.ac.jp/~sugi/</a:t>
            </a:r>
            <a:r>
              <a:rPr lang="en-US" dirty="0" smtClean="0"/>
              <a:t>)</a:t>
            </a:r>
          </a:p>
          <a:p>
            <a:pPr lvl="1"/>
            <a:r>
              <a:rPr lang="en-US" dirty="0" smtClean="0"/>
              <a:t>Associate Prof. Marco </a:t>
            </a:r>
            <a:r>
              <a:rPr lang="en-US" dirty="0" err="1" smtClean="0"/>
              <a:t>Cuturi</a:t>
            </a:r>
            <a:r>
              <a:rPr lang="en-US" dirty="0" smtClean="0"/>
              <a:t> (Manager), </a:t>
            </a:r>
            <a:r>
              <a:rPr lang="en-US" dirty="0"/>
              <a:t>Department of Intelligence Science and Technology </a:t>
            </a:r>
            <a:r>
              <a:rPr lang="en-US" dirty="0" smtClean="0"/>
              <a:t> (</a:t>
            </a:r>
            <a:r>
              <a:rPr lang="en-US" dirty="0">
                <a:hlinkClick r:id="rId4"/>
              </a:rPr>
              <a:t>http://www.iip.ist.i.kyoto-u.ac.jp/member/cuturi/index.html</a:t>
            </a:r>
            <a:r>
              <a:rPr lang="en-US" dirty="0" smtClean="0"/>
              <a:t>)</a:t>
            </a:r>
          </a:p>
          <a:p>
            <a:endParaRPr lang="en-US" dirty="0" smtClean="0"/>
          </a:p>
        </p:txBody>
      </p:sp>
      <p:pic>
        <p:nvPicPr>
          <p:cNvPr id="28674" name="Picture 2" descr="https://fbcdn-sphotos-f-a.akamaihd.net/hphotos-ak-ash4/376869_10151143367273028_1804542432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2590800"/>
            <a:ext cx="3245644" cy="216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6282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lstStyle/>
          <a:p>
            <a:r>
              <a:rPr lang="en-US" dirty="0" smtClean="0"/>
              <a:t>Information Geometry</a:t>
            </a:r>
          </a:p>
          <a:p>
            <a:r>
              <a:rPr lang="en-US" dirty="0" smtClean="0"/>
              <a:t>Invariance</a:t>
            </a:r>
          </a:p>
          <a:p>
            <a:r>
              <a:rPr lang="en-US" dirty="0" smtClean="0"/>
              <a:t>Affine Connections &amp; Their Dual</a:t>
            </a:r>
          </a:p>
          <a:p>
            <a:r>
              <a:rPr lang="en-US" dirty="0" smtClean="0"/>
              <a:t>Divergence</a:t>
            </a:r>
          </a:p>
          <a:p>
            <a:r>
              <a:rPr lang="en-US" dirty="0" smtClean="0"/>
              <a:t>Belief Propagation</a:t>
            </a:r>
          </a:p>
          <a:p>
            <a:r>
              <a:rPr lang="en-US" dirty="0"/>
              <a:t>Mean Field </a:t>
            </a:r>
            <a:r>
              <a:rPr lang="en-US" dirty="0" smtClean="0"/>
              <a:t>Approximation</a:t>
            </a:r>
          </a:p>
          <a:p>
            <a:r>
              <a:rPr lang="en-US" dirty="0" smtClean="0"/>
              <a:t>Gradient</a:t>
            </a:r>
          </a:p>
          <a:p>
            <a:r>
              <a:rPr lang="en-US" dirty="0" smtClean="0"/>
              <a:t>Sparse Signal Analysis</a:t>
            </a:r>
          </a:p>
          <a:p>
            <a:endParaRPr lang="en-US" dirty="0" smtClean="0"/>
          </a:p>
          <a:p>
            <a:endParaRPr lang="en-US" dirty="0"/>
          </a:p>
        </p:txBody>
      </p:sp>
      <p:pic>
        <p:nvPicPr>
          <p:cNvPr id="17410" name="Picture 2" descr="https://fbcdn-sphotos-g-a.akamaihd.net/hphotos-ak-ash4/431219_10151138872823028_149058198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533399"/>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95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High-dimensional Sampling </a:t>
            </a:r>
            <a:r>
              <a:rPr lang="en-US" dirty="0" smtClean="0"/>
              <a:t>Alg.</a:t>
            </a:r>
            <a:endParaRPr lang="en-US" dirty="0"/>
          </a:p>
        </p:txBody>
      </p:sp>
      <p:sp>
        <p:nvSpPr>
          <p:cNvPr id="3" name="Content Placeholder 2"/>
          <p:cNvSpPr>
            <a:spLocks noGrp="1"/>
          </p:cNvSpPr>
          <p:nvPr>
            <p:ph idx="1"/>
          </p:nvPr>
        </p:nvSpPr>
        <p:spPr>
          <a:xfrm>
            <a:off x="457200" y="1981200"/>
            <a:ext cx="8229600" cy="4800600"/>
          </a:xfrm>
        </p:spPr>
        <p:txBody>
          <a:bodyPr>
            <a:normAutofit fontScale="85000" lnSpcReduction="10000"/>
          </a:bodyPr>
          <a:lstStyle/>
          <a:p>
            <a:r>
              <a:rPr lang="en-US" dirty="0" err="1">
                <a:hlinkClick r:id="rId2" tooltip="http://www.cc.gatech.edu/~vempala/"/>
              </a:rPr>
              <a:t>Santosh</a:t>
            </a:r>
            <a:r>
              <a:rPr lang="en-US" dirty="0">
                <a:hlinkClick r:id="rId2" tooltip="http://www.cc.gatech.edu/~vempala/"/>
              </a:rPr>
              <a:t> VEMPALA</a:t>
            </a:r>
            <a:r>
              <a:rPr lang="en-US" dirty="0"/>
              <a:t>, Georgia Tech </a:t>
            </a:r>
            <a:endParaRPr lang="en-US" dirty="0" smtClean="0"/>
          </a:p>
          <a:p>
            <a:r>
              <a:rPr lang="en-US" dirty="0" smtClean="0"/>
              <a:t>Slides:</a:t>
            </a:r>
          </a:p>
          <a:p>
            <a:pPr lvl="1"/>
            <a:r>
              <a:rPr lang="en-US" dirty="0">
                <a:hlinkClick r:id="rId3"/>
              </a:rPr>
              <a:t>https://</a:t>
            </a:r>
            <a:r>
              <a:rPr lang="en-US" dirty="0" smtClean="0">
                <a:hlinkClick r:id="rId3"/>
              </a:rPr>
              <a:t>dl.dropbox.com/u/12319193/High-Dimensional%20Sampling%20Algorithms.pdf</a:t>
            </a:r>
            <a:endParaRPr lang="en-US" dirty="0" smtClean="0"/>
          </a:p>
          <a:p>
            <a:pPr lvl="1"/>
            <a:r>
              <a:rPr lang="en-US" dirty="0">
                <a:hlinkClick r:id="rId4"/>
              </a:rPr>
              <a:t>https://</a:t>
            </a:r>
            <a:r>
              <a:rPr lang="en-US" dirty="0" smtClean="0">
                <a:hlinkClick r:id="rId4"/>
              </a:rPr>
              <a:t>dl.dropbox.com/u/12319193/HDA2.pdf</a:t>
            </a:r>
            <a:endParaRPr lang="en-US" dirty="0" smtClean="0"/>
          </a:p>
          <a:p>
            <a:pPr lvl="1"/>
            <a:r>
              <a:rPr lang="en-US" dirty="0">
                <a:hlinkClick r:id="rId5"/>
              </a:rPr>
              <a:t>https://</a:t>
            </a:r>
            <a:r>
              <a:rPr lang="en-US" dirty="0" smtClean="0">
                <a:hlinkClick r:id="rId5"/>
              </a:rPr>
              <a:t>dl.dropbox.com/u/12319193/HDA3.pdf</a:t>
            </a:r>
            <a:endParaRPr lang="en-US" dirty="0"/>
          </a:p>
          <a:p>
            <a:r>
              <a:rPr lang="en-US" dirty="0" smtClean="0"/>
              <a:t>Good Speaker, Good Topic, Not Motivational Talk</a:t>
            </a:r>
          </a:p>
          <a:p>
            <a:pPr algn="just"/>
            <a:r>
              <a:rPr lang="en-US" dirty="0"/>
              <a:t>We study the complexity, in high dimension, of basic algorithmic problems such as </a:t>
            </a:r>
            <a:r>
              <a:rPr lang="en-US" dirty="0">
                <a:solidFill>
                  <a:srgbClr val="FF0000"/>
                </a:solidFill>
              </a:rPr>
              <a:t>optimization</a:t>
            </a:r>
            <a:r>
              <a:rPr lang="en-US" dirty="0"/>
              <a:t>, </a:t>
            </a:r>
            <a:r>
              <a:rPr lang="en-US" dirty="0">
                <a:solidFill>
                  <a:srgbClr val="FF0000"/>
                </a:solidFill>
              </a:rPr>
              <a:t>integration</a:t>
            </a:r>
            <a:r>
              <a:rPr lang="en-US" dirty="0"/>
              <a:t>, </a:t>
            </a:r>
            <a:r>
              <a:rPr lang="en-US" dirty="0">
                <a:solidFill>
                  <a:srgbClr val="FF0000"/>
                </a:solidFill>
              </a:rPr>
              <a:t>rounding</a:t>
            </a:r>
            <a:r>
              <a:rPr lang="en-US" dirty="0"/>
              <a:t> and </a:t>
            </a:r>
            <a:r>
              <a:rPr lang="en-US" dirty="0">
                <a:solidFill>
                  <a:srgbClr val="FF0000"/>
                </a:solidFill>
              </a:rPr>
              <a:t>sampling</a:t>
            </a:r>
            <a:r>
              <a:rPr lang="en-US" dirty="0"/>
              <a:t>. A suitable convexity assumption allows </a:t>
            </a:r>
            <a:r>
              <a:rPr lang="en-US" dirty="0">
                <a:solidFill>
                  <a:srgbClr val="FF0000"/>
                </a:solidFill>
              </a:rPr>
              <a:t>polynomial-time algorithms</a:t>
            </a:r>
            <a:r>
              <a:rPr lang="en-US" dirty="0"/>
              <a:t> for these problems, while still including very interesting special cases such as </a:t>
            </a:r>
            <a:r>
              <a:rPr lang="en-US" dirty="0">
                <a:solidFill>
                  <a:srgbClr val="FF0000"/>
                </a:solidFill>
              </a:rPr>
              <a:t>linear programming</a:t>
            </a:r>
            <a:r>
              <a:rPr lang="en-US" dirty="0"/>
              <a:t>, </a:t>
            </a:r>
            <a:r>
              <a:rPr lang="en-US" dirty="0">
                <a:solidFill>
                  <a:srgbClr val="FF0000"/>
                </a:solidFill>
              </a:rPr>
              <a:t>volume computation </a:t>
            </a:r>
            <a:r>
              <a:rPr lang="en-US" dirty="0"/>
              <a:t>and many instances of </a:t>
            </a:r>
            <a:r>
              <a:rPr lang="en-US" dirty="0">
                <a:solidFill>
                  <a:srgbClr val="FF0000"/>
                </a:solidFill>
              </a:rPr>
              <a:t>discrete optimization</a:t>
            </a:r>
            <a:r>
              <a:rPr lang="en-US" dirty="0"/>
              <a:t>. We will survey the breakthroughs that lead to the current state-of-the-art and pay special attention to the discovery that all of the above problems can be reduced to the problem of </a:t>
            </a:r>
            <a:r>
              <a:rPr lang="en-US" dirty="0">
                <a:solidFill>
                  <a:srgbClr val="FF0000"/>
                </a:solidFill>
              </a:rPr>
              <a:t>*sampling* efficiently</a:t>
            </a:r>
            <a:r>
              <a:rPr lang="en-US" dirty="0"/>
              <a:t>. In the process of establishing upper and lower bounds on the complexity of sampling in high dimension, we will encounter geometric random walks, isoperimetric inequalities, generalizations of convexity, probabilistic proof techniques and other methods bridging geometry, probability and complexity.</a:t>
            </a:r>
          </a:p>
        </p:txBody>
      </p:sp>
      <p:pic>
        <p:nvPicPr>
          <p:cNvPr id="6146" name="Picture 2" descr="http://specials.rediff.com/news/2005/apr/19sld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599" y="2"/>
            <a:ext cx="2847975" cy="262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624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normAutofit fontScale="92500" lnSpcReduction="10000"/>
          </a:bodyPr>
          <a:lstStyle/>
          <a:p>
            <a:r>
              <a:rPr lang="en-US" dirty="0" smtClean="0"/>
              <a:t>Introduction</a:t>
            </a:r>
          </a:p>
          <a:p>
            <a:pPr lvl="1"/>
            <a:r>
              <a:rPr lang="en-US" dirty="0"/>
              <a:t>Computational problems in high dimension</a:t>
            </a:r>
          </a:p>
          <a:p>
            <a:pPr lvl="1"/>
            <a:r>
              <a:rPr lang="en-US" dirty="0" smtClean="0"/>
              <a:t>The </a:t>
            </a:r>
            <a:r>
              <a:rPr lang="en-US" dirty="0"/>
              <a:t>challenges of high dimensionality</a:t>
            </a:r>
          </a:p>
          <a:p>
            <a:pPr lvl="1"/>
            <a:r>
              <a:rPr lang="en-US" dirty="0" smtClean="0"/>
              <a:t>Convex </a:t>
            </a:r>
            <a:r>
              <a:rPr lang="en-US" dirty="0"/>
              <a:t>bodies, </a:t>
            </a:r>
            <a:r>
              <a:rPr lang="en-US" dirty="0" err="1"/>
              <a:t>Logconcave</a:t>
            </a:r>
            <a:r>
              <a:rPr lang="en-US" dirty="0"/>
              <a:t> functions</a:t>
            </a:r>
          </a:p>
          <a:p>
            <a:pPr lvl="1"/>
            <a:r>
              <a:rPr lang="en-US" dirty="0" err="1" smtClean="0"/>
              <a:t>Brunn-Minkowski</a:t>
            </a:r>
            <a:r>
              <a:rPr lang="en-US" dirty="0" smtClean="0"/>
              <a:t> </a:t>
            </a:r>
            <a:r>
              <a:rPr lang="en-US" dirty="0"/>
              <a:t>and its variants</a:t>
            </a:r>
          </a:p>
          <a:p>
            <a:pPr lvl="1"/>
            <a:r>
              <a:rPr lang="en-US" dirty="0" smtClean="0"/>
              <a:t>Isotropy</a:t>
            </a:r>
            <a:endParaRPr lang="en-US" dirty="0"/>
          </a:p>
          <a:p>
            <a:pPr lvl="1"/>
            <a:r>
              <a:rPr lang="en-US" dirty="0" smtClean="0"/>
              <a:t>Summary </a:t>
            </a:r>
            <a:r>
              <a:rPr lang="en-US" dirty="0"/>
              <a:t>of </a:t>
            </a:r>
            <a:r>
              <a:rPr lang="en-US" dirty="0" smtClean="0"/>
              <a:t>applications</a:t>
            </a:r>
          </a:p>
          <a:p>
            <a:r>
              <a:rPr lang="en-US" dirty="0"/>
              <a:t>Algorithmic </a:t>
            </a:r>
            <a:r>
              <a:rPr lang="en-US" dirty="0" smtClean="0"/>
              <a:t>Applications</a:t>
            </a:r>
          </a:p>
          <a:p>
            <a:pPr lvl="1"/>
            <a:r>
              <a:rPr lang="en-US" dirty="0"/>
              <a:t>Convex Optimization</a:t>
            </a:r>
          </a:p>
          <a:p>
            <a:pPr lvl="1"/>
            <a:r>
              <a:rPr lang="en-US" dirty="0" smtClean="0"/>
              <a:t>Rounding</a:t>
            </a:r>
            <a:endParaRPr lang="en-US" dirty="0"/>
          </a:p>
          <a:p>
            <a:pPr lvl="1"/>
            <a:r>
              <a:rPr lang="en-US" dirty="0" smtClean="0"/>
              <a:t>Volume </a:t>
            </a:r>
            <a:r>
              <a:rPr lang="en-US" dirty="0"/>
              <a:t>Computation</a:t>
            </a:r>
          </a:p>
          <a:p>
            <a:pPr lvl="1"/>
            <a:r>
              <a:rPr lang="en-US" dirty="0" smtClean="0"/>
              <a:t>Integration</a:t>
            </a:r>
          </a:p>
          <a:p>
            <a:r>
              <a:rPr lang="en-US" dirty="0"/>
              <a:t>Sampling Algorithms</a:t>
            </a:r>
          </a:p>
          <a:p>
            <a:pPr lvl="1"/>
            <a:r>
              <a:rPr lang="en-US" dirty="0" smtClean="0"/>
              <a:t>Sampling </a:t>
            </a:r>
            <a:r>
              <a:rPr lang="en-US" dirty="0"/>
              <a:t>by random walks</a:t>
            </a:r>
          </a:p>
          <a:p>
            <a:pPr lvl="1"/>
            <a:r>
              <a:rPr lang="en-US" dirty="0" smtClean="0"/>
              <a:t>Conductance</a:t>
            </a:r>
            <a:endParaRPr lang="en-US" dirty="0"/>
          </a:p>
          <a:p>
            <a:pPr lvl="1"/>
            <a:r>
              <a:rPr lang="en-US" dirty="0" smtClean="0"/>
              <a:t>Grid </a:t>
            </a:r>
            <a:r>
              <a:rPr lang="en-US" dirty="0"/>
              <a:t>walk, Ball walk, Hit-and-run</a:t>
            </a:r>
          </a:p>
          <a:p>
            <a:pPr lvl="1"/>
            <a:r>
              <a:rPr lang="en-US" dirty="0" smtClean="0"/>
              <a:t>Isoperimetric </a:t>
            </a:r>
            <a:r>
              <a:rPr lang="en-US" dirty="0"/>
              <a:t>inequalities</a:t>
            </a:r>
          </a:p>
          <a:p>
            <a:pPr lvl="1"/>
            <a:r>
              <a:rPr lang="en-US" dirty="0" smtClean="0"/>
              <a:t>Rapid </a:t>
            </a:r>
            <a:r>
              <a:rPr lang="en-US" dirty="0"/>
              <a:t>mixing</a:t>
            </a:r>
          </a:p>
        </p:txBody>
      </p:sp>
      <p:pic>
        <p:nvPicPr>
          <p:cNvPr id="18434" name="Picture 2" descr="https://fbcdn-sphotos-c-a.akamaihd.net/hphotos-ak-ash3/538786_10151142316888028_211239795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95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 to the </a:t>
            </a:r>
            <a:r>
              <a:rPr lang="en-US" dirty="0" err="1"/>
              <a:t>Holonomic</a:t>
            </a:r>
            <a:r>
              <a:rPr lang="en-US" dirty="0"/>
              <a:t> </a:t>
            </a:r>
            <a:r>
              <a:rPr lang="en-US" dirty="0" smtClean="0"/>
              <a:t/>
            </a:r>
            <a:br>
              <a:rPr lang="en-US" dirty="0" smtClean="0"/>
            </a:br>
            <a:r>
              <a:rPr lang="en-US" dirty="0" smtClean="0"/>
              <a:t>Gradient </a:t>
            </a:r>
            <a:r>
              <a:rPr lang="en-US" dirty="0"/>
              <a:t>Method in Statistics</a:t>
            </a:r>
          </a:p>
        </p:txBody>
      </p:sp>
      <p:sp>
        <p:nvSpPr>
          <p:cNvPr id="3" name="Content Placeholder 2"/>
          <p:cNvSpPr>
            <a:spLocks noGrp="1"/>
          </p:cNvSpPr>
          <p:nvPr>
            <p:ph idx="1"/>
          </p:nvPr>
        </p:nvSpPr>
        <p:spPr>
          <a:xfrm>
            <a:off x="457200" y="1981200"/>
            <a:ext cx="8229600" cy="4419600"/>
          </a:xfrm>
        </p:spPr>
        <p:txBody>
          <a:bodyPr>
            <a:normAutofit lnSpcReduction="10000"/>
          </a:bodyPr>
          <a:lstStyle/>
          <a:p>
            <a:r>
              <a:rPr lang="en-US" u="sng" dirty="0" err="1">
                <a:hlinkClick r:id="rId2" tooltip="http://park.itc.u-tokyo.ac.jp/atstat/athp/"/>
              </a:rPr>
              <a:t>Akimichi</a:t>
            </a:r>
            <a:r>
              <a:rPr lang="en-US" u="sng" dirty="0">
                <a:hlinkClick r:id="rId2" tooltip="http://park.itc.u-tokyo.ac.jp/atstat/athp/"/>
              </a:rPr>
              <a:t> TAKEMURA</a:t>
            </a:r>
            <a:r>
              <a:rPr lang="en-US" dirty="0"/>
              <a:t>, University of Tokyo </a:t>
            </a:r>
            <a:endParaRPr lang="en-US" dirty="0" smtClean="0"/>
          </a:p>
          <a:p>
            <a:r>
              <a:rPr lang="en-US" dirty="0" smtClean="0"/>
              <a:t>Slides</a:t>
            </a:r>
            <a:r>
              <a:rPr lang="en-US" dirty="0"/>
              <a:t>: </a:t>
            </a:r>
            <a:r>
              <a:rPr lang="en-US" dirty="0">
                <a:hlinkClick r:id="rId3"/>
              </a:rPr>
              <a:t>http://</a:t>
            </a:r>
            <a:r>
              <a:rPr lang="en-US" dirty="0" smtClean="0">
                <a:hlinkClick r:id="rId3"/>
              </a:rPr>
              <a:t>park.itc.u-tokyo.ac.jp/atstat/takemura-talks/120905-takemura-slide.pdf</a:t>
            </a:r>
            <a:endParaRPr lang="en-US" dirty="0" smtClean="0"/>
          </a:p>
          <a:p>
            <a:r>
              <a:rPr lang="en-US" dirty="0" smtClean="0"/>
              <a:t>Bad Speaker, Good Topic</a:t>
            </a:r>
          </a:p>
          <a:p>
            <a:pPr algn="just"/>
            <a:r>
              <a:rPr lang="en-US" dirty="0"/>
              <a:t>The </a:t>
            </a:r>
            <a:r>
              <a:rPr lang="en-US" dirty="0" err="1"/>
              <a:t>holonomic</a:t>
            </a:r>
            <a:r>
              <a:rPr lang="en-US" dirty="0"/>
              <a:t> gradient method introduced by Nakayama et al. (2011) presents a </a:t>
            </a:r>
            <a:r>
              <a:rPr lang="en-US" dirty="0">
                <a:solidFill>
                  <a:srgbClr val="FF0000"/>
                </a:solidFill>
              </a:rPr>
              <a:t>new methodology for evaluating normalizing constants of probability distributions </a:t>
            </a:r>
            <a:r>
              <a:rPr lang="en-US" dirty="0"/>
              <a:t>and for obtaining the maximum likelihood estimate of a statistical model. The method utilizes partial differential equations satisfied by the normalizing constant and is based on the </a:t>
            </a:r>
            <a:r>
              <a:rPr lang="en-US" dirty="0" err="1">
                <a:solidFill>
                  <a:srgbClr val="FF0000"/>
                </a:solidFill>
              </a:rPr>
              <a:t>Grobner</a:t>
            </a:r>
            <a:r>
              <a:rPr lang="en-US" dirty="0">
                <a:solidFill>
                  <a:srgbClr val="FF0000"/>
                </a:solidFill>
              </a:rPr>
              <a:t> basis theory for the ring of differential operators</a:t>
            </a:r>
            <a:r>
              <a:rPr lang="en-US" dirty="0"/>
              <a:t>. In this talk we give an introduction to this new methodology. The method has already proved to be useful for problems in directional statistics and in classical multivariate distribution theory involving </a:t>
            </a:r>
            <a:r>
              <a:rPr lang="en-US" dirty="0" err="1"/>
              <a:t>hypergeometric</a:t>
            </a:r>
            <a:r>
              <a:rPr lang="en-US" dirty="0"/>
              <a:t> functions of matrix arguments.</a:t>
            </a:r>
          </a:p>
        </p:txBody>
      </p:sp>
      <p:pic>
        <p:nvPicPr>
          <p:cNvPr id="5122" name="Picture 2" descr="http://www.i.u-tokyo.ac.jp/news/focus/image/080915_1_p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
            <a:ext cx="2209800" cy="345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624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lstStyle/>
          <a:p>
            <a:r>
              <a:rPr lang="en-US" dirty="0"/>
              <a:t>First example: Airy-like function</a:t>
            </a:r>
          </a:p>
          <a:p>
            <a:r>
              <a:rPr lang="en-US" dirty="0" err="1" smtClean="0"/>
              <a:t>Holonomic</a:t>
            </a:r>
            <a:r>
              <a:rPr lang="en-US" dirty="0" smtClean="0"/>
              <a:t> </a:t>
            </a:r>
            <a:r>
              <a:rPr lang="en-US" dirty="0"/>
              <a:t>function and </a:t>
            </a:r>
            <a:r>
              <a:rPr lang="en-US" dirty="0" err="1"/>
              <a:t>holonomic</a:t>
            </a:r>
            <a:r>
              <a:rPr lang="en-US" dirty="0"/>
              <a:t> </a:t>
            </a:r>
            <a:r>
              <a:rPr lang="en-US" dirty="0" smtClean="0"/>
              <a:t>gradient method </a:t>
            </a:r>
            <a:r>
              <a:rPr lang="en-US" dirty="0"/>
              <a:t>(HGM)</a:t>
            </a:r>
          </a:p>
          <a:p>
            <a:r>
              <a:rPr lang="en-US" dirty="0" smtClean="0"/>
              <a:t>Another </a:t>
            </a:r>
            <a:r>
              <a:rPr lang="en-US" dirty="0"/>
              <a:t>example: incomplete gamma function</a:t>
            </a:r>
          </a:p>
          <a:p>
            <a:r>
              <a:rPr lang="en-US" dirty="0" err="1" smtClean="0"/>
              <a:t>Wishart</a:t>
            </a:r>
            <a:r>
              <a:rPr lang="en-US" dirty="0" smtClean="0"/>
              <a:t> </a:t>
            </a:r>
            <a:r>
              <a:rPr lang="en-US" dirty="0"/>
              <a:t>distribution and </a:t>
            </a:r>
            <a:r>
              <a:rPr lang="en-US" dirty="0" err="1" smtClean="0"/>
              <a:t>hypergeometric</a:t>
            </a:r>
            <a:r>
              <a:rPr lang="en-US" dirty="0" smtClean="0"/>
              <a:t> function </a:t>
            </a:r>
            <a:r>
              <a:rPr lang="en-US" dirty="0"/>
              <a:t>of a matrix argument</a:t>
            </a:r>
          </a:p>
          <a:p>
            <a:r>
              <a:rPr lang="en-US" dirty="0" smtClean="0"/>
              <a:t>HGM </a:t>
            </a:r>
            <a:r>
              <a:rPr lang="en-US" dirty="0"/>
              <a:t>for two-dimensional </a:t>
            </a:r>
            <a:r>
              <a:rPr lang="en-US" dirty="0" err="1"/>
              <a:t>Wishart</a:t>
            </a:r>
            <a:r>
              <a:rPr lang="en-US" dirty="0"/>
              <a:t> matrix</a:t>
            </a:r>
          </a:p>
          <a:p>
            <a:r>
              <a:rPr lang="en-US" dirty="0" err="1" smtClean="0"/>
              <a:t>Pfaffian</a:t>
            </a:r>
            <a:r>
              <a:rPr lang="en-US" dirty="0" smtClean="0"/>
              <a:t> </a:t>
            </a:r>
            <a:r>
              <a:rPr lang="en-US" dirty="0"/>
              <a:t>system for general dimension</a:t>
            </a:r>
          </a:p>
          <a:p>
            <a:r>
              <a:rPr lang="en-US" dirty="0" smtClean="0"/>
              <a:t>Numerical </a:t>
            </a:r>
            <a:r>
              <a:rPr lang="en-US" dirty="0"/>
              <a:t>experiments</a:t>
            </a:r>
          </a:p>
        </p:txBody>
      </p:sp>
      <p:pic>
        <p:nvPicPr>
          <p:cNvPr id="19458" name="Picture 2" descr="https://fbcdn-sphotos-h-a.akamaihd.net/hphotos-ak-ash4/296739_10151142322003028_186545199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95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Kernel Methods for </a:t>
            </a:r>
            <a:r>
              <a:rPr lang="en-US" dirty="0" smtClean="0"/>
              <a:t/>
            </a:r>
            <a:br>
              <a:rPr lang="en-US" dirty="0" smtClean="0"/>
            </a:br>
            <a:r>
              <a:rPr lang="en-US" dirty="0" smtClean="0"/>
              <a:t>Statistical </a:t>
            </a:r>
            <a:r>
              <a:rPr lang="en-US" dirty="0"/>
              <a:t>Learning</a:t>
            </a:r>
          </a:p>
        </p:txBody>
      </p:sp>
      <p:sp>
        <p:nvSpPr>
          <p:cNvPr id="3" name="Content Placeholder 2"/>
          <p:cNvSpPr>
            <a:spLocks noGrp="1"/>
          </p:cNvSpPr>
          <p:nvPr>
            <p:ph idx="1"/>
          </p:nvPr>
        </p:nvSpPr>
        <p:spPr>
          <a:xfrm>
            <a:off x="457200" y="1981200"/>
            <a:ext cx="8229600" cy="4876800"/>
          </a:xfrm>
        </p:spPr>
        <p:txBody>
          <a:bodyPr>
            <a:normAutofit fontScale="92500" lnSpcReduction="10000"/>
          </a:bodyPr>
          <a:lstStyle/>
          <a:p>
            <a:r>
              <a:rPr lang="en-US" dirty="0">
                <a:hlinkClick r:id="rId2" tooltip="http://www.ism.ac.jp/~fukumizu/"/>
              </a:rPr>
              <a:t>Kenji FUKUMIZU</a:t>
            </a:r>
            <a:r>
              <a:rPr lang="en-US" dirty="0"/>
              <a:t>, Institute of Statistical </a:t>
            </a:r>
            <a:r>
              <a:rPr lang="en-US" dirty="0" smtClean="0"/>
              <a:t>Mathematics</a:t>
            </a:r>
          </a:p>
          <a:p>
            <a:r>
              <a:rPr lang="en-US" dirty="0" smtClean="0"/>
              <a:t>Slides: </a:t>
            </a:r>
            <a:r>
              <a:rPr lang="en-US" dirty="0">
                <a:hlinkClick r:id="rId3"/>
              </a:rPr>
              <a:t>http://www.ism.ac.jp/~fukumizu/MLSS2012</a:t>
            </a:r>
            <a:r>
              <a:rPr lang="en-US" dirty="0" smtClean="0">
                <a:hlinkClick r:id="rId3"/>
              </a:rPr>
              <a:t>/</a:t>
            </a:r>
            <a:endParaRPr lang="en-US" dirty="0" smtClean="0"/>
          </a:p>
          <a:p>
            <a:r>
              <a:rPr lang="en-US" dirty="0" smtClean="0"/>
              <a:t>Good Speaker (Good accent too), Good Topic</a:t>
            </a:r>
          </a:p>
          <a:p>
            <a:r>
              <a:rPr lang="en-US" dirty="0"/>
              <a:t>Following the increasing popularity of support vector machines, kernel methods have been successfully applied to various machine learning problems and have established themselves as a computationally efficient approach to extract non-linearity or higher order moments from data. The lecture is planned to include the following topics:</a:t>
            </a:r>
          </a:p>
          <a:p>
            <a:pPr lvl="1"/>
            <a:r>
              <a:rPr lang="en-US" dirty="0"/>
              <a:t>Basic idea of kernel methods: </a:t>
            </a:r>
            <a:r>
              <a:rPr lang="en-US" dirty="0">
                <a:solidFill>
                  <a:srgbClr val="FF0000"/>
                </a:solidFill>
              </a:rPr>
              <a:t>feature mapping and kernel trick </a:t>
            </a:r>
            <a:r>
              <a:rPr lang="en-US" dirty="0"/>
              <a:t>for efficient extraction of nonlinear information.</a:t>
            </a:r>
          </a:p>
          <a:p>
            <a:pPr lvl="1"/>
            <a:r>
              <a:rPr lang="en-US" dirty="0">
                <a:solidFill>
                  <a:srgbClr val="FF0000"/>
                </a:solidFill>
              </a:rPr>
              <a:t>Algorithms</a:t>
            </a:r>
            <a:r>
              <a:rPr lang="en-US" dirty="0"/>
              <a:t>: support vector machines, kernel principal component analysis, kernel canonical correlation analysis, etc.</a:t>
            </a:r>
          </a:p>
          <a:p>
            <a:pPr lvl="1"/>
            <a:r>
              <a:rPr lang="en-US" dirty="0"/>
              <a:t>Mathematical foundations: mathematical theory on </a:t>
            </a:r>
            <a:r>
              <a:rPr lang="en-US" dirty="0">
                <a:solidFill>
                  <a:srgbClr val="FF0000"/>
                </a:solidFill>
              </a:rPr>
              <a:t>positive definite kernels </a:t>
            </a:r>
            <a:r>
              <a:rPr lang="en-US" dirty="0"/>
              <a:t>and reproducing kernel Hilbert spaces.</a:t>
            </a:r>
          </a:p>
          <a:p>
            <a:pPr lvl="1"/>
            <a:r>
              <a:rPr lang="en-US" dirty="0">
                <a:solidFill>
                  <a:srgbClr val="FF0000"/>
                </a:solidFill>
              </a:rPr>
              <a:t>Nonparametric inference </a:t>
            </a:r>
            <a:r>
              <a:rPr lang="en-US" dirty="0"/>
              <a:t>with kernels: brief introduction to the recent developments on nonparametric (model-free) statistical inference using kernel mean embedding.</a:t>
            </a:r>
          </a:p>
        </p:txBody>
      </p:sp>
      <p:pic>
        <p:nvPicPr>
          <p:cNvPr id="4098" name="Picture 2" descr="Self_portra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0"/>
            <a:ext cx="3200399" cy="29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624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lstStyle/>
          <a:p>
            <a:r>
              <a:rPr lang="en-US" dirty="0"/>
              <a:t>Introduction to kernel methods</a:t>
            </a:r>
          </a:p>
          <a:p>
            <a:r>
              <a:rPr lang="en-US" dirty="0" smtClean="0"/>
              <a:t>Various </a:t>
            </a:r>
            <a:r>
              <a:rPr lang="en-US" dirty="0"/>
              <a:t>kernel methods</a:t>
            </a:r>
          </a:p>
          <a:p>
            <a:pPr lvl="1"/>
            <a:r>
              <a:rPr lang="en-US" dirty="0"/>
              <a:t>kernel </a:t>
            </a:r>
            <a:r>
              <a:rPr lang="en-US" dirty="0" smtClean="0"/>
              <a:t>PCA</a:t>
            </a:r>
          </a:p>
          <a:p>
            <a:pPr lvl="1"/>
            <a:r>
              <a:rPr lang="en-US" dirty="0" smtClean="0"/>
              <a:t>kernel CCA</a:t>
            </a:r>
          </a:p>
          <a:p>
            <a:pPr lvl="1"/>
            <a:r>
              <a:rPr lang="en-US" dirty="0" smtClean="0"/>
              <a:t>kernel </a:t>
            </a:r>
            <a:r>
              <a:rPr lang="en-US" dirty="0"/>
              <a:t>ridge </a:t>
            </a:r>
            <a:r>
              <a:rPr lang="en-US" dirty="0" smtClean="0"/>
              <a:t>regression</a:t>
            </a:r>
          </a:p>
          <a:p>
            <a:r>
              <a:rPr lang="en-US" dirty="0" smtClean="0"/>
              <a:t>Support </a:t>
            </a:r>
            <a:r>
              <a:rPr lang="en-US" dirty="0"/>
              <a:t>vector machine</a:t>
            </a:r>
          </a:p>
          <a:p>
            <a:pPr lvl="1"/>
            <a:r>
              <a:rPr lang="en-US" dirty="0"/>
              <a:t>A brief introduction to SVM</a:t>
            </a:r>
          </a:p>
          <a:p>
            <a:r>
              <a:rPr lang="en-US" dirty="0" smtClean="0"/>
              <a:t>Theoretical </a:t>
            </a:r>
            <a:r>
              <a:rPr lang="en-US" dirty="0"/>
              <a:t>backgrounds of kernel methods</a:t>
            </a:r>
          </a:p>
          <a:p>
            <a:pPr lvl="1"/>
            <a:r>
              <a:rPr lang="en-US" dirty="0"/>
              <a:t>Mathematical aspects of positive definite kernels</a:t>
            </a:r>
          </a:p>
          <a:p>
            <a:r>
              <a:rPr lang="en-US" dirty="0" smtClean="0"/>
              <a:t>Nonparametric </a:t>
            </a:r>
            <a:r>
              <a:rPr lang="en-US" dirty="0"/>
              <a:t>inference with positive definite kernels</a:t>
            </a:r>
          </a:p>
          <a:p>
            <a:pPr lvl="1"/>
            <a:r>
              <a:rPr lang="en-US" dirty="0"/>
              <a:t>Recent advances of kernel methods</a:t>
            </a:r>
          </a:p>
        </p:txBody>
      </p:sp>
      <p:pic>
        <p:nvPicPr>
          <p:cNvPr id="20482" name="Picture 2" descr="https://fbcdn-sphotos-f-a.akamaihd.net/hphotos-ak-prn1/551749_10151143334758028_91000473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95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Learning with </a:t>
            </a:r>
            <a:r>
              <a:rPr lang="en-US" dirty="0" err="1" smtClean="0"/>
              <a:t>Submodular</a:t>
            </a:r>
            <a:r>
              <a:rPr lang="en-US" dirty="0" smtClean="0"/>
              <a:t/>
            </a:r>
            <a:br>
              <a:rPr lang="en-US" dirty="0" smtClean="0"/>
            </a:br>
            <a:r>
              <a:rPr lang="en-US" dirty="0" smtClean="0"/>
              <a:t> </a:t>
            </a:r>
            <a:r>
              <a:rPr lang="en-US" dirty="0"/>
              <a:t>Functions</a:t>
            </a:r>
          </a:p>
        </p:txBody>
      </p:sp>
      <p:sp>
        <p:nvSpPr>
          <p:cNvPr id="3" name="Content Placeholder 2"/>
          <p:cNvSpPr>
            <a:spLocks noGrp="1"/>
          </p:cNvSpPr>
          <p:nvPr>
            <p:ph idx="1"/>
          </p:nvPr>
        </p:nvSpPr>
        <p:spPr>
          <a:xfrm>
            <a:off x="457200" y="1981200"/>
            <a:ext cx="8229600" cy="4876800"/>
          </a:xfrm>
        </p:spPr>
        <p:txBody>
          <a:bodyPr>
            <a:normAutofit fontScale="92500" lnSpcReduction="20000"/>
          </a:bodyPr>
          <a:lstStyle/>
          <a:p>
            <a:r>
              <a:rPr lang="en-US" u="sng" dirty="0">
                <a:hlinkClick r:id="rId2" tooltip="http://www.di.ens.fr/~fbach/"/>
              </a:rPr>
              <a:t>Francis BACH</a:t>
            </a:r>
            <a:r>
              <a:rPr lang="en-US" dirty="0"/>
              <a:t>, </a:t>
            </a:r>
            <a:r>
              <a:rPr lang="en-US" dirty="0" err="1"/>
              <a:t>Ecole</a:t>
            </a:r>
            <a:r>
              <a:rPr lang="en-US" dirty="0"/>
              <a:t> </a:t>
            </a:r>
            <a:r>
              <a:rPr lang="en-US" dirty="0" err="1"/>
              <a:t>Normale</a:t>
            </a:r>
            <a:r>
              <a:rPr lang="en-US" dirty="0"/>
              <a:t> </a:t>
            </a:r>
            <a:r>
              <a:rPr lang="en-US" dirty="0" err="1" smtClean="0"/>
              <a:t>Superieure</a:t>
            </a:r>
            <a:r>
              <a:rPr lang="en-US" dirty="0" smtClean="0"/>
              <a:t>/INRIA</a:t>
            </a:r>
          </a:p>
          <a:p>
            <a:r>
              <a:rPr lang="en-US" dirty="0" smtClean="0"/>
              <a:t>Slides</a:t>
            </a:r>
            <a:r>
              <a:rPr lang="en-US" dirty="0"/>
              <a:t>: </a:t>
            </a:r>
            <a:r>
              <a:rPr lang="en-US" dirty="0">
                <a:hlinkClick r:id="rId3"/>
              </a:rPr>
              <a:t>http://www.di.ens.fr/~</a:t>
            </a:r>
            <a:r>
              <a:rPr lang="en-US" dirty="0" smtClean="0">
                <a:hlinkClick r:id="rId3"/>
              </a:rPr>
              <a:t>fbach/submodular_fbach_mlss2012.pdf</a:t>
            </a:r>
            <a:endParaRPr lang="en-US" dirty="0" smtClean="0"/>
          </a:p>
          <a:p>
            <a:r>
              <a:rPr lang="en-US" dirty="0" smtClean="0"/>
              <a:t>Good Speaker but Strong French Accent, General Topic</a:t>
            </a:r>
          </a:p>
          <a:p>
            <a:r>
              <a:rPr lang="en-US" dirty="0" err="1"/>
              <a:t>Submodular</a:t>
            </a:r>
            <a:r>
              <a:rPr lang="en-US" dirty="0"/>
              <a:t> functions are relevant to machine learning for mainly two reasons: (1) some problems may be expressed directly as the </a:t>
            </a:r>
            <a:r>
              <a:rPr lang="en-US" dirty="0" smtClean="0"/>
              <a:t> </a:t>
            </a:r>
            <a:r>
              <a:rPr lang="en-US" dirty="0"/>
              <a:t>and (2) the </a:t>
            </a:r>
            <a:r>
              <a:rPr lang="en-US" dirty="0" err="1">
                <a:solidFill>
                  <a:srgbClr val="FF0000"/>
                </a:solidFill>
              </a:rPr>
              <a:t>Lovasz</a:t>
            </a:r>
            <a:r>
              <a:rPr lang="en-US" dirty="0">
                <a:solidFill>
                  <a:srgbClr val="FF0000"/>
                </a:solidFill>
              </a:rPr>
              <a:t> extension of </a:t>
            </a:r>
            <a:r>
              <a:rPr lang="en-US" dirty="0" err="1">
                <a:solidFill>
                  <a:srgbClr val="FF0000"/>
                </a:solidFill>
              </a:rPr>
              <a:t>submodular</a:t>
            </a:r>
            <a:r>
              <a:rPr lang="en-US" dirty="0">
                <a:solidFill>
                  <a:srgbClr val="FF0000"/>
                </a:solidFill>
              </a:rPr>
              <a:t> functions </a:t>
            </a:r>
            <a:r>
              <a:rPr lang="en-US" dirty="0"/>
              <a:t>provides a useful set of regularization functions for supervised and unsupervised learning.</a:t>
            </a:r>
          </a:p>
          <a:p>
            <a:r>
              <a:rPr lang="en-US" dirty="0"/>
              <a:t>In this course, I will present the theory of </a:t>
            </a:r>
            <a:r>
              <a:rPr lang="en-US" dirty="0" err="1"/>
              <a:t>submodular</a:t>
            </a:r>
            <a:r>
              <a:rPr lang="en-US" dirty="0"/>
              <a:t> functions from a </a:t>
            </a:r>
            <a:r>
              <a:rPr lang="en-US" dirty="0">
                <a:solidFill>
                  <a:srgbClr val="FF0000"/>
                </a:solidFill>
              </a:rPr>
              <a:t>convex analysis perspective</a:t>
            </a:r>
            <a:r>
              <a:rPr lang="en-US" dirty="0"/>
              <a:t>, presenting tight links between certain </a:t>
            </a:r>
            <a:r>
              <a:rPr lang="en-US" dirty="0" err="1"/>
              <a:t>polyhedra</a:t>
            </a:r>
            <a:r>
              <a:rPr lang="en-US" dirty="0"/>
              <a:t>, combinatorial optimization and convex optimization problems. In particular, I will show how </a:t>
            </a:r>
            <a:r>
              <a:rPr lang="en-US" dirty="0" err="1"/>
              <a:t>submodular</a:t>
            </a:r>
            <a:r>
              <a:rPr lang="en-US" dirty="0"/>
              <a:t> function minimization is equivalent to solving a wide variety of convex optimization problems. This allows the derivation of new efficient algorithms for approximate </a:t>
            </a:r>
            <a:r>
              <a:rPr lang="en-US" dirty="0" err="1"/>
              <a:t>submodular</a:t>
            </a:r>
            <a:r>
              <a:rPr lang="en-US" dirty="0"/>
              <a:t> function minimization with theoretical guarantees and good practical performance. By listing examples of </a:t>
            </a:r>
            <a:r>
              <a:rPr lang="en-US" dirty="0" err="1"/>
              <a:t>submodular</a:t>
            </a:r>
            <a:r>
              <a:rPr lang="en-US" dirty="0"/>
              <a:t> functions, I will also review various applications to machine learning, such as clustering or subset selection, as well as a family of structured </a:t>
            </a:r>
            <a:r>
              <a:rPr lang="en-US" dirty="0" err="1"/>
              <a:t>sparsity</a:t>
            </a:r>
            <a:r>
              <a:rPr lang="en-US" dirty="0"/>
              <a:t>-inducing norms that can be derived and used from </a:t>
            </a:r>
            <a:r>
              <a:rPr lang="en-US" dirty="0" err="1"/>
              <a:t>submodular</a:t>
            </a:r>
            <a:r>
              <a:rPr lang="en-US" dirty="0"/>
              <a:t> functions</a:t>
            </a:r>
            <a:r>
              <a:rPr lang="en-US" dirty="0" smtClean="0"/>
              <a:t>.</a:t>
            </a:r>
            <a:endParaRPr lang="en-US" dirty="0"/>
          </a:p>
        </p:txBody>
      </p:sp>
      <p:pic>
        <p:nvPicPr>
          <p:cNvPr id="22530" name="Picture 2" descr="Francis B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
            <a:ext cx="2971800" cy="290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4231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lstStyle/>
          <a:p>
            <a:r>
              <a:rPr lang="en-US" dirty="0" err="1"/>
              <a:t>Submodular</a:t>
            </a:r>
            <a:r>
              <a:rPr lang="en-US" dirty="0"/>
              <a:t> functions</a:t>
            </a:r>
          </a:p>
          <a:p>
            <a:pPr lvl="1"/>
            <a:r>
              <a:rPr lang="en-US" dirty="0" smtClean="0"/>
              <a:t>Definitions</a:t>
            </a:r>
            <a:endParaRPr lang="en-US" dirty="0"/>
          </a:p>
          <a:p>
            <a:pPr lvl="1"/>
            <a:r>
              <a:rPr lang="en-US" dirty="0" smtClean="0"/>
              <a:t>Examples </a:t>
            </a:r>
            <a:r>
              <a:rPr lang="en-US" dirty="0"/>
              <a:t>of </a:t>
            </a:r>
            <a:r>
              <a:rPr lang="en-US" dirty="0" err="1"/>
              <a:t>submodular</a:t>
            </a:r>
            <a:r>
              <a:rPr lang="en-US" dirty="0"/>
              <a:t> functions</a:t>
            </a:r>
          </a:p>
          <a:p>
            <a:pPr lvl="1"/>
            <a:r>
              <a:rPr lang="en-US" dirty="0" smtClean="0"/>
              <a:t>Links </a:t>
            </a:r>
            <a:r>
              <a:rPr lang="en-US" dirty="0"/>
              <a:t>with convexity through </a:t>
            </a:r>
            <a:r>
              <a:rPr lang="en-US" dirty="0" err="1" smtClean="0"/>
              <a:t>Lovasz</a:t>
            </a:r>
            <a:r>
              <a:rPr lang="en-US" dirty="0" smtClean="0"/>
              <a:t> </a:t>
            </a:r>
            <a:r>
              <a:rPr lang="en-US" dirty="0"/>
              <a:t>extension</a:t>
            </a:r>
          </a:p>
          <a:p>
            <a:r>
              <a:rPr lang="en-US" dirty="0" err="1" smtClean="0"/>
              <a:t>Submodular</a:t>
            </a:r>
            <a:r>
              <a:rPr lang="en-US" dirty="0" smtClean="0"/>
              <a:t> </a:t>
            </a:r>
            <a:r>
              <a:rPr lang="en-US" dirty="0"/>
              <a:t>optimization</a:t>
            </a:r>
          </a:p>
          <a:p>
            <a:pPr lvl="1"/>
            <a:r>
              <a:rPr lang="en-US" dirty="0" smtClean="0"/>
              <a:t>Minimization</a:t>
            </a:r>
            <a:endParaRPr lang="en-US" dirty="0"/>
          </a:p>
          <a:p>
            <a:pPr lvl="1"/>
            <a:r>
              <a:rPr lang="en-US" dirty="0" smtClean="0"/>
              <a:t>Links </a:t>
            </a:r>
            <a:r>
              <a:rPr lang="en-US" dirty="0"/>
              <a:t>with convex optimization</a:t>
            </a:r>
          </a:p>
          <a:p>
            <a:pPr lvl="1"/>
            <a:r>
              <a:rPr lang="en-US" dirty="0" smtClean="0"/>
              <a:t>Maximization</a:t>
            </a:r>
            <a:endParaRPr lang="en-US" dirty="0"/>
          </a:p>
          <a:p>
            <a:r>
              <a:rPr lang="en-US" dirty="0" smtClean="0"/>
              <a:t>Structured </a:t>
            </a:r>
            <a:r>
              <a:rPr lang="en-US" dirty="0" err="1"/>
              <a:t>sparsity</a:t>
            </a:r>
            <a:r>
              <a:rPr lang="en-US" dirty="0"/>
              <a:t>-inducing norms</a:t>
            </a:r>
          </a:p>
          <a:p>
            <a:pPr lvl="1"/>
            <a:r>
              <a:rPr lang="en-US" dirty="0" smtClean="0"/>
              <a:t>Norms </a:t>
            </a:r>
            <a:r>
              <a:rPr lang="en-US" dirty="0"/>
              <a:t>with overlapping groups</a:t>
            </a:r>
          </a:p>
          <a:p>
            <a:pPr lvl="1"/>
            <a:r>
              <a:rPr lang="en-US" dirty="0" smtClean="0"/>
              <a:t>Relaxation </a:t>
            </a:r>
            <a:r>
              <a:rPr lang="en-US" dirty="0"/>
              <a:t>of the penalization of supports by </a:t>
            </a:r>
            <a:r>
              <a:rPr lang="en-US" dirty="0" err="1"/>
              <a:t>submodular</a:t>
            </a:r>
            <a:r>
              <a:rPr lang="en-US" dirty="0"/>
              <a:t> functions</a:t>
            </a:r>
          </a:p>
        </p:txBody>
      </p:sp>
      <p:pic>
        <p:nvPicPr>
          <p:cNvPr id="21506" name="Picture 2" descr="https://fbcdn-sphotos-e-a.akamaihd.net/hphotos-ak-snc7/402911_10151143345888028_11775313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95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Submodular</a:t>
            </a:r>
            <a:r>
              <a:rPr lang="en-US" dirty="0"/>
              <a:t> Optimization and </a:t>
            </a:r>
            <a:r>
              <a:rPr lang="en-US" dirty="0" smtClean="0"/>
              <a:t/>
            </a:r>
            <a:br>
              <a:rPr lang="en-US" dirty="0" smtClean="0"/>
            </a:br>
            <a:r>
              <a:rPr lang="en-US" dirty="0" smtClean="0"/>
              <a:t>Approximation </a:t>
            </a:r>
            <a:r>
              <a:rPr lang="en-US" dirty="0"/>
              <a:t>Algorithms</a:t>
            </a:r>
          </a:p>
        </p:txBody>
      </p:sp>
      <p:sp>
        <p:nvSpPr>
          <p:cNvPr id="3" name="Content Placeholder 2"/>
          <p:cNvSpPr>
            <a:spLocks noGrp="1"/>
          </p:cNvSpPr>
          <p:nvPr>
            <p:ph idx="1"/>
          </p:nvPr>
        </p:nvSpPr>
        <p:spPr>
          <a:xfrm>
            <a:off x="457200" y="1981200"/>
            <a:ext cx="8229600" cy="4648200"/>
          </a:xfrm>
        </p:spPr>
        <p:txBody>
          <a:bodyPr>
            <a:normAutofit/>
          </a:bodyPr>
          <a:lstStyle/>
          <a:p>
            <a:r>
              <a:rPr lang="en-US" u="sng" dirty="0">
                <a:hlinkClick r:id="rId2" tooltip="http://www.kurims.kyoto-u.ac.jp/~iwata/"/>
              </a:rPr>
              <a:t>Satoru IWATA</a:t>
            </a:r>
            <a:r>
              <a:rPr lang="en-US" dirty="0"/>
              <a:t>, Kyoto </a:t>
            </a:r>
            <a:r>
              <a:rPr lang="en-US" dirty="0" smtClean="0"/>
              <a:t>University</a:t>
            </a:r>
          </a:p>
          <a:p>
            <a:r>
              <a:rPr lang="en-US" dirty="0" smtClean="0"/>
              <a:t>Slides</a:t>
            </a:r>
            <a:r>
              <a:rPr lang="en-US" dirty="0"/>
              <a:t>: </a:t>
            </a:r>
            <a:r>
              <a:rPr lang="en-US" dirty="0">
                <a:hlinkClick r:id="rId3"/>
              </a:rPr>
              <a:t>https://</a:t>
            </a:r>
            <a:r>
              <a:rPr lang="en-US" dirty="0" smtClean="0">
                <a:hlinkClick r:id="rId3"/>
              </a:rPr>
              <a:t>dl.dropbox.com/u/12319193/MLSS_Iwata.pdf</a:t>
            </a:r>
            <a:endParaRPr lang="en-US" dirty="0" smtClean="0"/>
          </a:p>
          <a:p>
            <a:r>
              <a:rPr lang="en-US" dirty="0" smtClean="0"/>
              <a:t>Fair Speaker, Specialized Topic</a:t>
            </a:r>
          </a:p>
          <a:p>
            <a:r>
              <a:rPr lang="en-US" dirty="0" err="1"/>
              <a:t>Submodular</a:t>
            </a:r>
            <a:r>
              <a:rPr lang="en-US" dirty="0"/>
              <a:t> functions are discrete analogues of convex functions. Examples include cut capacity functions, </a:t>
            </a:r>
            <a:r>
              <a:rPr lang="en-US" dirty="0" err="1">
                <a:solidFill>
                  <a:srgbClr val="FF0000"/>
                </a:solidFill>
              </a:rPr>
              <a:t>matroid</a:t>
            </a:r>
            <a:r>
              <a:rPr lang="en-US" dirty="0">
                <a:solidFill>
                  <a:srgbClr val="FF0000"/>
                </a:solidFill>
              </a:rPr>
              <a:t> rank functions</a:t>
            </a:r>
            <a:r>
              <a:rPr lang="en-US" dirty="0"/>
              <a:t>, and </a:t>
            </a:r>
            <a:r>
              <a:rPr lang="en-US" dirty="0">
                <a:solidFill>
                  <a:srgbClr val="FF0000"/>
                </a:solidFill>
              </a:rPr>
              <a:t>entropy functions</a:t>
            </a:r>
            <a:r>
              <a:rPr lang="en-US" dirty="0"/>
              <a:t>. </a:t>
            </a:r>
            <a:r>
              <a:rPr lang="en-US" dirty="0" err="1"/>
              <a:t>Submodular</a:t>
            </a:r>
            <a:r>
              <a:rPr lang="en-US" dirty="0"/>
              <a:t> functions can be minimized in </a:t>
            </a:r>
            <a:r>
              <a:rPr lang="en-US" dirty="0">
                <a:solidFill>
                  <a:srgbClr val="FF0000"/>
                </a:solidFill>
              </a:rPr>
              <a:t>polynomial time</a:t>
            </a:r>
            <a:r>
              <a:rPr lang="en-US" dirty="0"/>
              <a:t>, which provides a fairly general framework of efficiently solvable combinatorial optimization problems. In contrast, the maximization problems are NP-hard and several approximation algorithms have been developed so far.</a:t>
            </a:r>
          </a:p>
          <a:p>
            <a:r>
              <a:rPr lang="en-US" dirty="0"/>
              <a:t>In this lecture, I will review the above results in </a:t>
            </a:r>
            <a:r>
              <a:rPr lang="en-US" dirty="0" err="1"/>
              <a:t>submodular</a:t>
            </a:r>
            <a:r>
              <a:rPr lang="en-US" dirty="0"/>
              <a:t> optimization and present recent approximation algorithms for combinatorial optimization problems described in terms of </a:t>
            </a:r>
            <a:r>
              <a:rPr lang="en-US" dirty="0" err="1"/>
              <a:t>submodular</a:t>
            </a:r>
            <a:r>
              <a:rPr lang="en-US" dirty="0"/>
              <a:t> functions.</a:t>
            </a:r>
          </a:p>
        </p:txBody>
      </p:sp>
    </p:spTree>
    <p:extLst>
      <p:ext uri="{BB962C8B-B14F-4D97-AF65-F5344CB8AC3E}">
        <p14:creationId xmlns:p14="http://schemas.microsoft.com/office/powerpoint/2010/main" val="9034231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sp>
        <p:nvSpPr>
          <p:cNvPr id="3" name="Content Placeholder 2"/>
          <p:cNvSpPr>
            <a:spLocks noGrp="1"/>
          </p:cNvSpPr>
          <p:nvPr>
            <p:ph idx="1"/>
          </p:nvPr>
        </p:nvSpPr>
        <p:spPr/>
        <p:txBody>
          <a:bodyPr/>
          <a:lstStyle/>
          <a:p>
            <a:r>
              <a:rPr lang="en-US" dirty="0"/>
              <a:t>1</a:t>
            </a:r>
            <a:r>
              <a:rPr lang="en-US" baseline="30000" dirty="0"/>
              <a:t>st</a:t>
            </a:r>
            <a:r>
              <a:rPr lang="en-US" dirty="0"/>
              <a:t> In Japan, 300 Attendants, 52 Different Countries</a:t>
            </a:r>
          </a:p>
          <a:p>
            <a:r>
              <a:rPr lang="en-US" dirty="0" smtClean="0"/>
              <a:t>One-third Japanese,  7 Iranians, lots of Russians, Germans, French, etc. from different  institutions…</a:t>
            </a:r>
            <a:endParaRPr lang="en-US" dirty="0"/>
          </a:p>
        </p:txBody>
      </p:sp>
      <p:pic>
        <p:nvPicPr>
          <p:cNvPr id="5122" name="Picture 2" descr="https://fbcdn-sphotos-f-a.akamaihd.net/hphotos-ak-snc6/207151_10151134658613028_3362636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7" y="3683001"/>
            <a:ext cx="4419600" cy="294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https://fbcdn-sphotos-b-a.akamaihd.net/hphotos-ak-snc6/205833_10151128563928028_57700170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689" y="3683001"/>
            <a:ext cx="4419598" cy="294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6651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lstStyle/>
          <a:p>
            <a:r>
              <a:rPr lang="en-US" dirty="0" err="1" smtClean="0"/>
              <a:t>Submodular</a:t>
            </a:r>
            <a:r>
              <a:rPr lang="en-US" dirty="0" smtClean="0"/>
              <a:t> </a:t>
            </a:r>
            <a:r>
              <a:rPr lang="en-US" dirty="0"/>
              <a:t>Functions </a:t>
            </a:r>
          </a:p>
          <a:p>
            <a:pPr lvl="1"/>
            <a:r>
              <a:rPr lang="en-US" dirty="0"/>
              <a:t>Examples </a:t>
            </a:r>
          </a:p>
          <a:p>
            <a:pPr lvl="1"/>
            <a:r>
              <a:rPr lang="en-US" dirty="0"/>
              <a:t>Discrete Convexity </a:t>
            </a:r>
          </a:p>
          <a:p>
            <a:r>
              <a:rPr lang="en-US" dirty="0" err="1" smtClean="0"/>
              <a:t>Submodular</a:t>
            </a:r>
            <a:r>
              <a:rPr lang="en-US" dirty="0" smtClean="0"/>
              <a:t> </a:t>
            </a:r>
            <a:r>
              <a:rPr lang="en-US" dirty="0"/>
              <a:t>Function Minimization </a:t>
            </a:r>
          </a:p>
          <a:p>
            <a:r>
              <a:rPr lang="en-US" dirty="0" smtClean="0"/>
              <a:t>Approximation </a:t>
            </a:r>
            <a:r>
              <a:rPr lang="en-US" dirty="0"/>
              <a:t>Algorithms </a:t>
            </a:r>
          </a:p>
          <a:p>
            <a:r>
              <a:rPr lang="en-US" dirty="0" err="1" smtClean="0"/>
              <a:t>Submodular</a:t>
            </a:r>
            <a:r>
              <a:rPr lang="en-US" dirty="0" smtClean="0"/>
              <a:t> </a:t>
            </a:r>
            <a:r>
              <a:rPr lang="en-US" dirty="0"/>
              <a:t>Function Maximization </a:t>
            </a:r>
          </a:p>
          <a:p>
            <a:r>
              <a:rPr lang="en-US" dirty="0" smtClean="0"/>
              <a:t>Approximating </a:t>
            </a:r>
            <a:r>
              <a:rPr lang="en-US" dirty="0" err="1"/>
              <a:t>Submodular</a:t>
            </a:r>
            <a:r>
              <a:rPr lang="en-US" dirty="0"/>
              <a:t> Functions </a:t>
            </a:r>
          </a:p>
          <a:p>
            <a:endParaRPr lang="en-US" dirty="0"/>
          </a:p>
        </p:txBody>
      </p:sp>
      <p:pic>
        <p:nvPicPr>
          <p:cNvPr id="22530" name="Picture 2" descr="https://fbcdn-sphotos-c-a.akamaihd.net/hphotos-ak-ash4/296853_10151143366683028_171836940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95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Machine Learning Software: </a:t>
            </a:r>
            <a:r>
              <a:rPr lang="en-US" dirty="0" smtClean="0"/>
              <a:t/>
            </a:r>
            <a:br>
              <a:rPr lang="en-US" dirty="0" smtClean="0"/>
            </a:br>
            <a:r>
              <a:rPr lang="en-US" dirty="0" smtClean="0"/>
              <a:t>Design </a:t>
            </a:r>
            <a:r>
              <a:rPr lang="en-US" dirty="0"/>
              <a:t>and Practical Use</a:t>
            </a:r>
          </a:p>
        </p:txBody>
      </p:sp>
      <p:sp>
        <p:nvSpPr>
          <p:cNvPr id="3" name="Content Placeholder 2"/>
          <p:cNvSpPr>
            <a:spLocks noGrp="1"/>
          </p:cNvSpPr>
          <p:nvPr>
            <p:ph idx="1"/>
          </p:nvPr>
        </p:nvSpPr>
        <p:spPr>
          <a:xfrm>
            <a:off x="457200" y="1981200"/>
            <a:ext cx="8229600" cy="4419600"/>
          </a:xfrm>
        </p:spPr>
        <p:txBody>
          <a:bodyPr>
            <a:normAutofit fontScale="92500" lnSpcReduction="20000"/>
          </a:bodyPr>
          <a:lstStyle/>
          <a:p>
            <a:r>
              <a:rPr lang="en-US" u="sng" dirty="0" err="1">
                <a:hlinkClick r:id="rId2" tooltip="http://www.csie.ntu.edu.tw/~cjlin/"/>
              </a:rPr>
              <a:t>Chih</a:t>
            </a:r>
            <a:r>
              <a:rPr lang="en-US" u="sng" dirty="0">
                <a:hlinkClick r:id="rId2" tooltip="http://www.csie.ntu.edu.tw/~cjlin/"/>
              </a:rPr>
              <a:t>-Jen LIN</a:t>
            </a:r>
            <a:r>
              <a:rPr lang="en-US" dirty="0"/>
              <a:t>, National Taiwan University &amp; eBay Research </a:t>
            </a:r>
            <a:r>
              <a:rPr lang="en-US" dirty="0" smtClean="0"/>
              <a:t>Labs</a:t>
            </a:r>
          </a:p>
          <a:p>
            <a:r>
              <a:rPr lang="en-US" dirty="0" smtClean="0"/>
              <a:t>Slides</a:t>
            </a:r>
            <a:r>
              <a:rPr lang="en-US" dirty="0"/>
              <a:t>: </a:t>
            </a:r>
            <a:r>
              <a:rPr lang="en-US" dirty="0">
                <a:hlinkClick r:id="rId3"/>
              </a:rPr>
              <a:t>http://www.csie.ntu.edu.tw/~</a:t>
            </a:r>
            <a:r>
              <a:rPr lang="en-US" dirty="0" smtClean="0">
                <a:hlinkClick r:id="rId3"/>
              </a:rPr>
              <a:t>cjlin/talks/mlss_kyoto.pdf</a:t>
            </a:r>
            <a:endParaRPr lang="en-US" dirty="0" smtClean="0"/>
          </a:p>
          <a:p>
            <a:r>
              <a:rPr lang="en-US" dirty="0" smtClean="0"/>
              <a:t>Good Speaker, Interesting Topic</a:t>
            </a:r>
          </a:p>
          <a:p>
            <a:pPr algn="just"/>
            <a:r>
              <a:rPr lang="en-US" dirty="0"/>
              <a:t>The development of machine learning software involves many issues beyond theory and algorithms. We need to consider </a:t>
            </a:r>
            <a:r>
              <a:rPr lang="en-US" dirty="0">
                <a:solidFill>
                  <a:srgbClr val="FF0000"/>
                </a:solidFill>
              </a:rPr>
              <a:t>numerical computation</a:t>
            </a:r>
            <a:r>
              <a:rPr lang="en-US" dirty="0"/>
              <a:t>, </a:t>
            </a:r>
            <a:r>
              <a:rPr lang="en-US" dirty="0">
                <a:solidFill>
                  <a:srgbClr val="FF0000"/>
                </a:solidFill>
              </a:rPr>
              <a:t>code readability</a:t>
            </a:r>
            <a:r>
              <a:rPr lang="en-US" dirty="0"/>
              <a:t>, </a:t>
            </a:r>
            <a:r>
              <a:rPr lang="en-US" dirty="0">
                <a:solidFill>
                  <a:srgbClr val="FF0000"/>
                </a:solidFill>
              </a:rPr>
              <a:t>system usability</a:t>
            </a:r>
            <a:r>
              <a:rPr lang="en-US" dirty="0"/>
              <a:t>, </a:t>
            </a:r>
            <a:r>
              <a:rPr lang="en-US" dirty="0">
                <a:solidFill>
                  <a:srgbClr val="FF0000"/>
                </a:solidFill>
              </a:rPr>
              <a:t>user-interface design</a:t>
            </a:r>
            <a:r>
              <a:rPr lang="en-US" dirty="0"/>
              <a:t>, </a:t>
            </a:r>
            <a:r>
              <a:rPr lang="en-US" dirty="0">
                <a:solidFill>
                  <a:srgbClr val="FF0000"/>
                </a:solidFill>
              </a:rPr>
              <a:t>maintenance</a:t>
            </a:r>
            <a:r>
              <a:rPr lang="en-US" dirty="0"/>
              <a:t>, </a:t>
            </a:r>
            <a:r>
              <a:rPr lang="en-US" dirty="0">
                <a:solidFill>
                  <a:srgbClr val="FF0000"/>
                </a:solidFill>
              </a:rPr>
              <a:t>long-term support</a:t>
            </a:r>
            <a:r>
              <a:rPr lang="en-US" dirty="0"/>
              <a:t>, and many others. In this talk, we take two popular machine learning packages, LIBSVM and LIBLINEAR, as examples. We have been actively developing them in the past decade. In the first part of this talk, we demonstrate the practical use of these two packages by running some real experiments. We give examples to see how users make mistakes or inappropriately apply machine learning techniques. This part of the course also serves as a useful practical guide to support vector machines (SVM) and related methods. In the second part, we discuss design considerations in developing machine learning packages. We argue that many issues other than prediction accuracy are also very important.</a:t>
            </a:r>
          </a:p>
        </p:txBody>
      </p:sp>
      <p:pic>
        <p:nvPicPr>
          <p:cNvPr id="19458" name="Picture 2" descr="http://www.csie.ntu.edu.tw/~cjlin/phot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0"/>
            <a:ext cx="373380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7410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lstStyle/>
          <a:p>
            <a:r>
              <a:rPr lang="en-US" dirty="0"/>
              <a:t>Practical use of SVM</a:t>
            </a:r>
          </a:p>
          <a:p>
            <a:pPr lvl="1"/>
            <a:r>
              <a:rPr lang="en-US" dirty="0"/>
              <a:t>SVM introduction</a:t>
            </a:r>
          </a:p>
          <a:p>
            <a:pPr lvl="1"/>
            <a:r>
              <a:rPr lang="en-US" dirty="0"/>
              <a:t>A real example</a:t>
            </a:r>
          </a:p>
          <a:p>
            <a:pPr lvl="1"/>
            <a:r>
              <a:rPr lang="en-US" dirty="0"/>
              <a:t>Parameter selection</a:t>
            </a:r>
          </a:p>
          <a:p>
            <a:r>
              <a:rPr lang="en-US" dirty="0" smtClean="0"/>
              <a:t>Design </a:t>
            </a:r>
            <a:r>
              <a:rPr lang="en-US" dirty="0"/>
              <a:t>of machine learning software</a:t>
            </a:r>
          </a:p>
          <a:p>
            <a:pPr lvl="1"/>
            <a:r>
              <a:rPr lang="en-US" dirty="0"/>
              <a:t>Users and their needs</a:t>
            </a:r>
          </a:p>
          <a:p>
            <a:pPr lvl="1"/>
            <a:r>
              <a:rPr lang="en-US" dirty="0"/>
              <a:t>Design considerations</a:t>
            </a:r>
          </a:p>
          <a:p>
            <a:r>
              <a:rPr lang="en-US" dirty="0" smtClean="0"/>
              <a:t>Discussion </a:t>
            </a:r>
            <a:r>
              <a:rPr lang="en-US" dirty="0"/>
              <a:t>and conclusions</a:t>
            </a:r>
          </a:p>
        </p:txBody>
      </p:sp>
      <p:pic>
        <p:nvPicPr>
          <p:cNvPr id="30722" name="Picture 2" descr="https://fbcdn-sphotos-e-a.akamaihd.net/hphotos-ak-ash4/308335_10151134653993028_180595466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720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Density Ratio Estimation in </a:t>
            </a:r>
            <a:r>
              <a:rPr lang="en-US" dirty="0" smtClean="0"/>
              <a:t>ML</a:t>
            </a:r>
            <a:endParaRPr lang="en-US" dirty="0"/>
          </a:p>
        </p:txBody>
      </p:sp>
      <p:sp>
        <p:nvSpPr>
          <p:cNvPr id="3" name="Content Placeholder 2"/>
          <p:cNvSpPr>
            <a:spLocks noGrp="1"/>
          </p:cNvSpPr>
          <p:nvPr>
            <p:ph idx="1"/>
          </p:nvPr>
        </p:nvSpPr>
        <p:spPr>
          <a:xfrm>
            <a:off x="457200" y="1981200"/>
            <a:ext cx="8229600" cy="4419600"/>
          </a:xfrm>
        </p:spPr>
        <p:txBody>
          <a:bodyPr>
            <a:normAutofit fontScale="92500" lnSpcReduction="10000"/>
          </a:bodyPr>
          <a:lstStyle/>
          <a:p>
            <a:r>
              <a:rPr lang="en-US" u="sng" dirty="0">
                <a:hlinkClick r:id="rId2" tooltip="http://sugiyama-www.cs.titech.ac.jp/~sugi/"/>
              </a:rPr>
              <a:t>Masashi SUGIYAMA</a:t>
            </a:r>
            <a:r>
              <a:rPr lang="en-US" dirty="0"/>
              <a:t>, Tokyo Institute of </a:t>
            </a:r>
            <a:r>
              <a:rPr lang="en-US" dirty="0" smtClean="0"/>
              <a:t>Technology</a:t>
            </a:r>
          </a:p>
          <a:p>
            <a:r>
              <a:rPr lang="en-US" dirty="0" smtClean="0"/>
              <a:t>Slides</a:t>
            </a:r>
            <a:r>
              <a:rPr lang="en-US" dirty="0"/>
              <a:t>: </a:t>
            </a:r>
            <a:r>
              <a:rPr lang="en-US" dirty="0">
                <a:hlinkClick r:id="rId3"/>
              </a:rPr>
              <a:t>http://sugiyama-www.cs.titech.ac.jp/~</a:t>
            </a:r>
            <a:r>
              <a:rPr lang="en-US" dirty="0" smtClean="0">
                <a:hlinkClick r:id="rId3"/>
              </a:rPr>
              <a:t>sugi/2012/MLSS2012.pdf</a:t>
            </a:r>
            <a:endParaRPr lang="en-US" dirty="0" smtClean="0"/>
          </a:p>
          <a:p>
            <a:r>
              <a:rPr lang="en-US" dirty="0" smtClean="0"/>
              <a:t>Good Speaker, Useful Topic</a:t>
            </a:r>
          </a:p>
          <a:p>
            <a:pPr algn="just"/>
            <a:r>
              <a:rPr lang="en-US" dirty="0"/>
              <a:t>In statistical machine learning, </a:t>
            </a:r>
            <a:r>
              <a:rPr lang="en-US" dirty="0">
                <a:solidFill>
                  <a:srgbClr val="FF0000"/>
                </a:solidFill>
              </a:rPr>
              <a:t>avoiding density estimation </a:t>
            </a:r>
            <a:r>
              <a:rPr lang="en-US" dirty="0"/>
              <a:t>is essential because it is often more difficult than solving a target machine learning problem itself. This is often referred to as </a:t>
            </a:r>
            <a:r>
              <a:rPr lang="en-US" dirty="0" err="1">
                <a:solidFill>
                  <a:srgbClr val="FF0000"/>
                </a:solidFill>
              </a:rPr>
              <a:t>Vapnik's</a:t>
            </a:r>
            <a:r>
              <a:rPr lang="en-US" dirty="0">
                <a:solidFill>
                  <a:srgbClr val="FF0000"/>
                </a:solidFill>
              </a:rPr>
              <a:t> principle</a:t>
            </a:r>
            <a:r>
              <a:rPr lang="en-US" dirty="0"/>
              <a:t>, and the support vector machine is one of the successful realizations of this principle. Following this spirit, a new machine learning framework based on the ratio of probability density functions has been introduced. This density-ratio framework includes various important machine learning tasks such as </a:t>
            </a:r>
            <a:r>
              <a:rPr lang="en-US" dirty="0">
                <a:solidFill>
                  <a:srgbClr val="FF0000"/>
                </a:solidFill>
              </a:rPr>
              <a:t>transfer learning</a:t>
            </a:r>
            <a:r>
              <a:rPr lang="en-US" dirty="0"/>
              <a:t>, </a:t>
            </a:r>
            <a:r>
              <a:rPr lang="en-US" dirty="0">
                <a:solidFill>
                  <a:srgbClr val="FF0000"/>
                </a:solidFill>
              </a:rPr>
              <a:t>outlier detection</a:t>
            </a:r>
            <a:r>
              <a:rPr lang="en-US" dirty="0"/>
              <a:t>, </a:t>
            </a:r>
            <a:r>
              <a:rPr lang="en-US" dirty="0">
                <a:solidFill>
                  <a:srgbClr val="FF0000"/>
                </a:solidFill>
              </a:rPr>
              <a:t>feature selection</a:t>
            </a:r>
            <a:r>
              <a:rPr lang="en-US" dirty="0"/>
              <a:t>, </a:t>
            </a:r>
            <a:r>
              <a:rPr lang="en-US" dirty="0">
                <a:solidFill>
                  <a:srgbClr val="FF0000"/>
                </a:solidFill>
              </a:rPr>
              <a:t>clustering</a:t>
            </a:r>
            <a:r>
              <a:rPr lang="en-US" dirty="0"/>
              <a:t>, and </a:t>
            </a:r>
            <a:r>
              <a:rPr lang="en-US" dirty="0">
                <a:solidFill>
                  <a:srgbClr val="FF0000"/>
                </a:solidFill>
              </a:rPr>
              <a:t>conditional density estimation</a:t>
            </a:r>
            <a:r>
              <a:rPr lang="en-US" dirty="0"/>
              <a:t>. All these tasks can be effectively and efficiently solved in a unified manner by estimating directly the density ratio without actually going through density estimation. In this lecture, I give an overview of theory, algorithms, and application of density ratio estimation.</a:t>
            </a:r>
          </a:p>
        </p:txBody>
      </p:sp>
      <p:pic>
        <p:nvPicPr>
          <p:cNvPr id="18434" name="Picture 2" descr="Masashi Sugiy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0"/>
            <a:ext cx="2286000" cy="313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7410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lstStyle/>
          <a:p>
            <a:r>
              <a:rPr lang="en-US" dirty="0"/>
              <a:t>Introduction</a:t>
            </a:r>
          </a:p>
          <a:p>
            <a:r>
              <a:rPr lang="en-US" dirty="0" smtClean="0"/>
              <a:t>Methods </a:t>
            </a:r>
            <a:r>
              <a:rPr lang="en-US" dirty="0"/>
              <a:t>of Density Ratio </a:t>
            </a:r>
            <a:r>
              <a:rPr lang="en-US" dirty="0" smtClean="0"/>
              <a:t>Estimation</a:t>
            </a:r>
          </a:p>
          <a:p>
            <a:pPr lvl="1"/>
            <a:r>
              <a:rPr lang="en-US" dirty="0"/>
              <a:t>Probabilistic </a:t>
            </a:r>
            <a:r>
              <a:rPr lang="en-US" dirty="0" smtClean="0"/>
              <a:t>Classification</a:t>
            </a:r>
            <a:endParaRPr lang="en-US" dirty="0"/>
          </a:p>
          <a:p>
            <a:pPr lvl="1"/>
            <a:r>
              <a:rPr lang="en-US" dirty="0" smtClean="0"/>
              <a:t>Moment </a:t>
            </a:r>
            <a:r>
              <a:rPr lang="en-US" dirty="0"/>
              <a:t>Matching</a:t>
            </a:r>
          </a:p>
          <a:p>
            <a:pPr lvl="1"/>
            <a:r>
              <a:rPr lang="en-US" dirty="0" smtClean="0"/>
              <a:t>Density </a:t>
            </a:r>
            <a:r>
              <a:rPr lang="en-US" dirty="0"/>
              <a:t>Fitting</a:t>
            </a:r>
          </a:p>
          <a:p>
            <a:pPr lvl="1"/>
            <a:r>
              <a:rPr lang="en-US" dirty="0" smtClean="0"/>
              <a:t>Density-Ratio </a:t>
            </a:r>
            <a:r>
              <a:rPr lang="en-US" dirty="0"/>
              <a:t>Fitting</a:t>
            </a:r>
          </a:p>
          <a:p>
            <a:r>
              <a:rPr lang="en-US" dirty="0" smtClean="0"/>
              <a:t>Usage </a:t>
            </a:r>
            <a:r>
              <a:rPr lang="en-US" dirty="0"/>
              <a:t>of Density </a:t>
            </a:r>
            <a:r>
              <a:rPr lang="en-US" dirty="0" smtClean="0"/>
              <a:t>Ratios</a:t>
            </a:r>
          </a:p>
          <a:p>
            <a:pPr lvl="1"/>
            <a:r>
              <a:rPr lang="en-US" dirty="0"/>
              <a:t>Importance sampling</a:t>
            </a:r>
          </a:p>
          <a:p>
            <a:pPr lvl="1"/>
            <a:r>
              <a:rPr lang="en-US" dirty="0" smtClean="0"/>
              <a:t>Distribution </a:t>
            </a:r>
            <a:r>
              <a:rPr lang="en-US" dirty="0"/>
              <a:t>comparison</a:t>
            </a:r>
          </a:p>
          <a:p>
            <a:pPr lvl="1"/>
            <a:r>
              <a:rPr lang="en-US" dirty="0" smtClean="0"/>
              <a:t>Mutual </a:t>
            </a:r>
            <a:r>
              <a:rPr lang="en-US" dirty="0"/>
              <a:t>information estimation</a:t>
            </a:r>
          </a:p>
          <a:p>
            <a:pPr lvl="1"/>
            <a:r>
              <a:rPr lang="en-US" dirty="0" smtClean="0"/>
              <a:t>Conditional </a:t>
            </a:r>
            <a:r>
              <a:rPr lang="en-US" dirty="0"/>
              <a:t>probability estimation</a:t>
            </a:r>
          </a:p>
          <a:p>
            <a:r>
              <a:rPr lang="en-US" dirty="0" smtClean="0"/>
              <a:t>More </a:t>
            </a:r>
            <a:r>
              <a:rPr lang="en-US" dirty="0"/>
              <a:t>on Density Ratio </a:t>
            </a:r>
            <a:r>
              <a:rPr lang="en-US" dirty="0" smtClean="0"/>
              <a:t>Estimation</a:t>
            </a:r>
          </a:p>
          <a:p>
            <a:pPr lvl="1"/>
            <a:r>
              <a:rPr lang="en-US" dirty="0"/>
              <a:t>Unified Framework</a:t>
            </a:r>
          </a:p>
          <a:p>
            <a:pPr lvl="1"/>
            <a:r>
              <a:rPr lang="en-US" dirty="0" smtClean="0"/>
              <a:t>Dimensionality </a:t>
            </a:r>
            <a:r>
              <a:rPr lang="en-US" dirty="0"/>
              <a:t>Reduction</a:t>
            </a:r>
          </a:p>
          <a:p>
            <a:pPr lvl="1"/>
            <a:r>
              <a:rPr lang="en-US" dirty="0" smtClean="0"/>
              <a:t>Relative </a:t>
            </a:r>
            <a:r>
              <a:rPr lang="en-US" dirty="0"/>
              <a:t>Density Ratios</a:t>
            </a:r>
          </a:p>
        </p:txBody>
      </p:sp>
      <p:pic>
        <p:nvPicPr>
          <p:cNvPr id="23554" name="Picture 2" descr="https://fbcdn-sphotos-f-a.akamaihd.net/hphotos-ak-ash4/207857_10151144391953028_128415334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879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Massive Karaoke Party</a:t>
            </a:r>
            <a:endParaRPr lang="en-US" dirty="0"/>
          </a:p>
        </p:txBody>
      </p:sp>
      <p:sp>
        <p:nvSpPr>
          <p:cNvPr id="3" name="Content Placeholder 2"/>
          <p:cNvSpPr>
            <a:spLocks noGrp="1"/>
          </p:cNvSpPr>
          <p:nvPr>
            <p:ph idx="1"/>
          </p:nvPr>
        </p:nvSpPr>
        <p:spPr/>
        <p:txBody>
          <a:bodyPr/>
          <a:lstStyle/>
          <a:p>
            <a:r>
              <a:rPr lang="en-US" dirty="0" err="1" smtClean="0"/>
              <a:t>Kawaramachi</a:t>
            </a:r>
            <a:r>
              <a:rPr lang="en-US" dirty="0" smtClean="0"/>
              <a:t>, Super Jumbo </a:t>
            </a:r>
            <a:r>
              <a:rPr lang="en-US" dirty="0" err="1" smtClean="0"/>
              <a:t>Jankara</a:t>
            </a:r>
            <a:endParaRPr lang="en-US" dirty="0" smtClean="0"/>
          </a:p>
          <a:p>
            <a:r>
              <a:rPr lang="en-US" dirty="0" smtClean="0"/>
              <a:t>2</a:t>
            </a:r>
            <a:r>
              <a:rPr lang="en-US" baseline="30000" dirty="0" smtClean="0"/>
              <a:t>nd</a:t>
            </a:r>
            <a:r>
              <a:rPr lang="en-US" dirty="0" smtClean="0"/>
              <a:t> and 3</a:t>
            </a:r>
            <a:r>
              <a:rPr lang="en-US" baseline="30000" dirty="0" smtClean="0"/>
              <a:t>rd</a:t>
            </a:r>
            <a:r>
              <a:rPr lang="en-US" dirty="0" smtClean="0"/>
              <a:t> Floor Completely</a:t>
            </a:r>
          </a:p>
          <a:p>
            <a:r>
              <a:rPr lang="en-US" dirty="0" smtClean="0"/>
              <a:t>Light snacks provided</a:t>
            </a:r>
          </a:p>
          <a:p>
            <a:r>
              <a:rPr lang="en-US" dirty="0" smtClean="0"/>
              <a:t>Supposed to end by 22:30 but extended to 24:00</a:t>
            </a:r>
            <a:endParaRPr lang="en-US" dirty="0"/>
          </a:p>
        </p:txBody>
      </p:sp>
      <p:pic>
        <p:nvPicPr>
          <p:cNvPr id="25602" name="Picture 2" descr="https://fbcdn-sphotos-g-a.akamaihd.net/hphotos-ak-ash4/228577_10151134738938028_86879949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1999"/>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s://fbcdn-sphotos-h-a.akamaihd.net/hphotos-ak-snc7/418624_10151134735438028_136435753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https://fbcdn-sphotos-b-a.akamaihd.net/hphotos-ak-snc6/206007_10151134738688028_608436885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https://fbcdn-sphotos-g-a.akamaihd.net/hphotos-ak-ash4/294382_10151134742573028_1070042243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5610" name="Picture 10" descr="https://fbcdn-sphotos-e-a.akamaihd.net/hphotos-ak-ash3/561032_10151134745063028_1902320933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5612" name="Picture 12" descr="https://fbcdn-sphotos-f-a.akamaihd.net/hphotos-ak-ash4/315075_10151134745908028_2033790052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0812"/>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8129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fade">
                                      <p:cBhvr>
                                        <p:cTn id="12" dur="500"/>
                                        <p:tgtEl>
                                          <p:spTgt spid="256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6"/>
                                        </p:tgtEl>
                                        <p:attrNameLst>
                                          <p:attrName>style.visibility</p:attrName>
                                        </p:attrNameLst>
                                      </p:cBhvr>
                                      <p:to>
                                        <p:strVal val="visible"/>
                                      </p:to>
                                    </p:set>
                                    <p:animEffect transition="in" filter="fade">
                                      <p:cBhvr>
                                        <p:cTn id="17" dur="500"/>
                                        <p:tgtEl>
                                          <p:spTgt spid="256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8"/>
                                        </p:tgtEl>
                                        <p:attrNameLst>
                                          <p:attrName>style.visibility</p:attrName>
                                        </p:attrNameLst>
                                      </p:cBhvr>
                                      <p:to>
                                        <p:strVal val="visible"/>
                                      </p:to>
                                    </p:set>
                                    <p:animEffect transition="in" filter="fade">
                                      <p:cBhvr>
                                        <p:cTn id="22" dur="500"/>
                                        <p:tgtEl>
                                          <p:spTgt spid="256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10"/>
                                        </p:tgtEl>
                                        <p:attrNameLst>
                                          <p:attrName>style.visibility</p:attrName>
                                        </p:attrNameLst>
                                      </p:cBhvr>
                                      <p:to>
                                        <p:strVal val="visible"/>
                                      </p:to>
                                    </p:set>
                                    <p:animEffect transition="in" filter="fade">
                                      <p:cBhvr>
                                        <p:cTn id="27" dur="500"/>
                                        <p:tgtEl>
                                          <p:spTgt spid="256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12"/>
                                        </p:tgtEl>
                                        <p:attrNameLst>
                                          <p:attrName>style.visibility</p:attrName>
                                        </p:attrNameLst>
                                      </p:cBhvr>
                                      <p:to>
                                        <p:strVal val="visible"/>
                                      </p:to>
                                    </p:set>
                                    <p:animEffect transition="in" filter="fade">
                                      <p:cBhvr>
                                        <p:cTn id="32"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Banquet Dinner in </a:t>
            </a:r>
            <a:r>
              <a:rPr lang="en-US" dirty="0" err="1" smtClean="0"/>
              <a:t>Gion</a:t>
            </a:r>
            <a:endParaRPr lang="en-US" dirty="0"/>
          </a:p>
        </p:txBody>
      </p:sp>
      <p:sp>
        <p:nvSpPr>
          <p:cNvPr id="3" name="Content Placeholder 2"/>
          <p:cNvSpPr>
            <a:spLocks noGrp="1"/>
          </p:cNvSpPr>
          <p:nvPr>
            <p:ph idx="1"/>
          </p:nvPr>
        </p:nvSpPr>
        <p:spPr/>
        <p:txBody>
          <a:bodyPr/>
          <a:lstStyle/>
          <a:p>
            <a:r>
              <a:rPr lang="en-US" dirty="0" smtClean="0"/>
              <a:t>Garden Oriental Kyoto</a:t>
            </a:r>
          </a:p>
          <a:p>
            <a:r>
              <a:rPr lang="en-US" dirty="0" smtClean="0"/>
              <a:t>Went By Bus</a:t>
            </a:r>
          </a:p>
          <a:p>
            <a:r>
              <a:rPr lang="en-US" dirty="0" smtClean="0"/>
              <a:t>Program</a:t>
            </a:r>
          </a:p>
          <a:p>
            <a:pPr lvl="1"/>
            <a:r>
              <a:rPr lang="en-US" dirty="0" smtClean="0"/>
              <a:t>Socializing and Dinner and of Drinking</a:t>
            </a:r>
          </a:p>
          <a:p>
            <a:pPr lvl="1"/>
            <a:r>
              <a:rPr lang="en-US" dirty="0" smtClean="0"/>
              <a:t>Banquet Talk</a:t>
            </a:r>
          </a:p>
          <a:p>
            <a:pPr lvl="1"/>
            <a:r>
              <a:rPr lang="en-US" dirty="0" smtClean="0"/>
              <a:t>Geisha (Maiko) Performance</a:t>
            </a:r>
          </a:p>
          <a:p>
            <a:pPr lvl="1"/>
            <a:r>
              <a:rPr lang="en-US" dirty="0" smtClean="0"/>
              <a:t>Japanese Music Performance</a:t>
            </a:r>
            <a:endParaRPr lang="en-US" dirty="0"/>
          </a:p>
        </p:txBody>
      </p:sp>
      <p:pic>
        <p:nvPicPr>
          <p:cNvPr id="26626" name="Picture 2" descr="https://fbcdn-sphotos-d-a.akamaihd.net/hphotos-ak-ash4/419301_10151148611608028_87230068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0411"/>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s://fbcdn-sphotos-b-a.akamaihd.net/hphotos-ak-prn1/644288_10151148610618028_142615030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s://fbcdn-sphotos-d-a.akamaihd.net/hphotos-ak-ash4/431324_10151148612548028_657901484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https://fbcdn-sphotos-h-a.akamaihd.net/hphotos-ak-snc6/260147_10151148613598028_681550009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descr="https://fbcdn-sphotos-c-a.akamaihd.net/hphotos-ak-prn1/601563_10151148618133028_61264563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2237"/>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6636" name="Picture 12" descr="https://fbcdn-sphotos-d-a.akamaihd.net/hphotos-ak-ash4/251712_10151148623853028_1867716995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22237"/>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6638" name="Picture 14" descr="https://fbcdn-sphotos-h-a.akamaihd.net/hphotos-ak-ash3/545865_10151148637828028_1084610237_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6640" name="Picture 16" descr="https://fbcdn-sphotos-c-a.akamaihd.net/hphotos-ak-snc6/262251_10151148646233028_1060665982_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2400"/>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6642" name="Picture 18" descr="https://fbcdn-sphotos-g-a.akamaihd.net/hphotos-ak-snc6/270703_10151148650253028_197692275_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048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2953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fade">
                                      <p:cBhvr>
                                        <p:cTn id="12" dur="500"/>
                                        <p:tgtEl>
                                          <p:spTgt spid="266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30"/>
                                        </p:tgtEl>
                                        <p:attrNameLst>
                                          <p:attrName>style.visibility</p:attrName>
                                        </p:attrNameLst>
                                      </p:cBhvr>
                                      <p:to>
                                        <p:strVal val="visible"/>
                                      </p:to>
                                    </p:set>
                                    <p:animEffect transition="in" filter="fade">
                                      <p:cBhvr>
                                        <p:cTn id="17" dur="500"/>
                                        <p:tgtEl>
                                          <p:spTgt spid="266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32"/>
                                        </p:tgtEl>
                                        <p:attrNameLst>
                                          <p:attrName>style.visibility</p:attrName>
                                        </p:attrNameLst>
                                      </p:cBhvr>
                                      <p:to>
                                        <p:strVal val="visible"/>
                                      </p:to>
                                    </p:set>
                                    <p:animEffect transition="in" filter="fade">
                                      <p:cBhvr>
                                        <p:cTn id="22" dur="500"/>
                                        <p:tgtEl>
                                          <p:spTgt spid="266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34"/>
                                        </p:tgtEl>
                                        <p:attrNameLst>
                                          <p:attrName>style.visibility</p:attrName>
                                        </p:attrNameLst>
                                      </p:cBhvr>
                                      <p:to>
                                        <p:strVal val="visible"/>
                                      </p:to>
                                    </p:set>
                                    <p:animEffect transition="in" filter="fade">
                                      <p:cBhvr>
                                        <p:cTn id="27" dur="500"/>
                                        <p:tgtEl>
                                          <p:spTgt spid="266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636"/>
                                        </p:tgtEl>
                                        <p:attrNameLst>
                                          <p:attrName>style.visibility</p:attrName>
                                        </p:attrNameLst>
                                      </p:cBhvr>
                                      <p:to>
                                        <p:strVal val="visible"/>
                                      </p:to>
                                    </p:set>
                                    <p:animEffect transition="in" filter="fade">
                                      <p:cBhvr>
                                        <p:cTn id="32" dur="500"/>
                                        <p:tgtEl>
                                          <p:spTgt spid="266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638"/>
                                        </p:tgtEl>
                                        <p:attrNameLst>
                                          <p:attrName>style.visibility</p:attrName>
                                        </p:attrNameLst>
                                      </p:cBhvr>
                                      <p:to>
                                        <p:strVal val="visible"/>
                                      </p:to>
                                    </p:set>
                                    <p:animEffect transition="in" filter="fade">
                                      <p:cBhvr>
                                        <p:cTn id="37" dur="500"/>
                                        <p:tgtEl>
                                          <p:spTgt spid="266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640"/>
                                        </p:tgtEl>
                                        <p:attrNameLst>
                                          <p:attrName>style.visibility</p:attrName>
                                        </p:attrNameLst>
                                      </p:cBhvr>
                                      <p:to>
                                        <p:strVal val="visible"/>
                                      </p:to>
                                    </p:set>
                                    <p:animEffect transition="in" filter="fade">
                                      <p:cBhvr>
                                        <p:cTn id="42" dur="500"/>
                                        <p:tgtEl>
                                          <p:spTgt spid="266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642"/>
                                        </p:tgtEl>
                                        <p:attrNameLst>
                                          <p:attrName>style.visibility</p:attrName>
                                        </p:attrNameLst>
                                      </p:cBhvr>
                                      <p:to>
                                        <p:strVal val="visible"/>
                                      </p:to>
                                    </p:set>
                                    <p:animEffect transition="in" filter="fade">
                                      <p:cBhvr>
                                        <p:cTn id="47" dur="500"/>
                                        <p:tgtEl>
                                          <p:spTgt spid="2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Photo</a:t>
            </a:r>
            <a:endParaRPr lang="en-US" dirty="0"/>
          </a:p>
        </p:txBody>
      </p:sp>
      <p:sp>
        <p:nvSpPr>
          <p:cNvPr id="3" name="Content Placeholder 2"/>
          <p:cNvSpPr>
            <a:spLocks noGrp="1"/>
          </p:cNvSpPr>
          <p:nvPr>
            <p:ph idx="1"/>
          </p:nvPr>
        </p:nvSpPr>
        <p:spPr/>
        <p:txBody>
          <a:bodyPr/>
          <a:lstStyle/>
          <a:p>
            <a:endParaRPr lang="en-US"/>
          </a:p>
        </p:txBody>
      </p:sp>
      <p:pic>
        <p:nvPicPr>
          <p:cNvPr id="23554" name="Picture 2" descr="C:\Users\Kourosh\Desktop\MLSS12\Photos\mlssgrouppic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133655"/>
            <a:ext cx="24704040" cy="8010705"/>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4114800" y="53340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029200" y="5329147"/>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2200" y="5124269"/>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971800" y="2681197"/>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6441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Photo</a:t>
            </a:r>
            <a:endParaRPr lang="en-US" dirty="0"/>
          </a:p>
        </p:txBody>
      </p:sp>
      <p:sp>
        <p:nvSpPr>
          <p:cNvPr id="3" name="Content Placeholder 2"/>
          <p:cNvSpPr>
            <a:spLocks noGrp="1"/>
          </p:cNvSpPr>
          <p:nvPr>
            <p:ph idx="1"/>
          </p:nvPr>
        </p:nvSpPr>
        <p:spPr/>
        <p:txBody>
          <a:bodyPr/>
          <a:lstStyle/>
          <a:p>
            <a:endParaRPr lang="en-US"/>
          </a:p>
        </p:txBody>
      </p:sp>
      <p:pic>
        <p:nvPicPr>
          <p:cNvPr id="23554" name="Picture 2" descr="C:\Users\Kourosh\Desktop\MLSS12\Photos\mlssgrouppic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240" y="-1133655"/>
            <a:ext cx="24704040" cy="801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592214"/>
      </p:ext>
    </p:extLst>
  </p:cSld>
  <p:clrMapOvr>
    <a:masterClrMapping/>
  </p:clrMapOvr>
  <p:transition spd="slow">
    <p:pu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Photo</a:t>
            </a:r>
            <a:endParaRPr lang="en-US" dirty="0"/>
          </a:p>
        </p:txBody>
      </p:sp>
      <p:sp>
        <p:nvSpPr>
          <p:cNvPr id="3" name="Content Placeholder 2"/>
          <p:cNvSpPr>
            <a:spLocks noGrp="1"/>
          </p:cNvSpPr>
          <p:nvPr>
            <p:ph idx="1"/>
          </p:nvPr>
        </p:nvSpPr>
        <p:spPr/>
        <p:txBody>
          <a:bodyPr/>
          <a:lstStyle/>
          <a:p>
            <a:endParaRPr lang="en-US"/>
          </a:p>
        </p:txBody>
      </p:sp>
      <p:pic>
        <p:nvPicPr>
          <p:cNvPr id="23554" name="Picture 2" descr="C:\Users\Kourosh\Desktop\MLSS12\Photos\mlssgrouppic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9400" y="-1133655"/>
            <a:ext cx="24704040" cy="8010705"/>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1905000" y="38862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066800" y="36957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895600" y="2871697"/>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190875" y="44958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8709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724"/>
            <a:ext cx="8229600" cy="914400"/>
          </a:xfrm>
        </p:spPr>
        <p:txBody>
          <a:bodyPr/>
          <a:lstStyle/>
          <a:p>
            <a:r>
              <a:rPr lang="en-US" dirty="0" smtClean="0"/>
              <a:t>Schedule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39735050"/>
              </p:ext>
            </p:extLst>
          </p:nvPr>
        </p:nvGraphicFramePr>
        <p:xfrm>
          <a:off x="152400" y="1219201"/>
          <a:ext cx="8839200" cy="2530633"/>
        </p:xfrm>
        <a:graphic>
          <a:graphicData uri="http://schemas.openxmlformats.org/drawingml/2006/table">
            <a:tbl>
              <a:tblPr/>
              <a:tblGrid>
                <a:gridCol w="1473200"/>
                <a:gridCol w="1473200"/>
                <a:gridCol w="1473200"/>
                <a:gridCol w="1473200"/>
                <a:gridCol w="1473200"/>
                <a:gridCol w="1473200"/>
              </a:tblGrid>
              <a:tr h="361519">
                <a:tc>
                  <a:txBody>
                    <a:bodyPr/>
                    <a:lstStyle/>
                    <a:p>
                      <a:pPr algn="l"/>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0" u="none" strike="noStrike">
                          <a:effectLst/>
                          <a:latin typeface="Times New Roman" pitchFamily="18" charset="0"/>
                          <a:cs typeface="Times New Roman" pitchFamily="18" charset="0"/>
                        </a:rPr>
                        <a:t>      Mon. 27th      </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0" u="none" strike="noStrike" dirty="0">
                          <a:effectLst/>
                          <a:latin typeface="Times New Roman" pitchFamily="18" charset="0"/>
                          <a:cs typeface="Times New Roman" pitchFamily="18" charset="0"/>
                        </a:rPr>
                        <a:t>      Tue. 28th      </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0" u="none" strike="noStrike">
                          <a:effectLst/>
                          <a:latin typeface="Times New Roman" pitchFamily="18" charset="0"/>
                          <a:cs typeface="Times New Roman" pitchFamily="18" charset="0"/>
                        </a:rPr>
                        <a:t>      Wed. 29th      </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0" u="none" strike="noStrike">
                          <a:effectLst/>
                          <a:latin typeface="Times New Roman" pitchFamily="18" charset="0"/>
                          <a:cs typeface="Times New Roman" pitchFamily="18" charset="0"/>
                        </a:rPr>
                        <a:t>      Thu. 30th      </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0" u="none" strike="noStrike">
                          <a:effectLst/>
                          <a:latin typeface="Times New Roman" pitchFamily="18" charset="0"/>
                          <a:cs typeface="Times New Roman" pitchFamily="18" charset="0"/>
                        </a:rPr>
                        <a:t>      Fri. 31st       </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r>
              <a:tr h="361519">
                <a:tc>
                  <a:txBody>
                    <a:bodyPr/>
                    <a:lstStyle/>
                    <a:p>
                      <a:pPr algn="l"/>
                      <a:r>
                        <a:rPr lang="en-US" sz="1200" b="0" u="none" strike="noStrike" dirty="0">
                          <a:solidFill>
                            <a:srgbClr val="000000"/>
                          </a:solidFill>
                          <a:effectLst/>
                          <a:latin typeface="Times New Roman" pitchFamily="18" charset="0"/>
                          <a:cs typeface="Times New Roman" pitchFamily="18" charset="0"/>
                        </a:rPr>
                        <a:t>8:30 - 10:10</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Opening</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BBBBBB"/>
                    </a:solidFill>
                  </a:tcPr>
                </a:tc>
                <a:tc>
                  <a:txBody>
                    <a:bodyPr/>
                    <a:lstStyle/>
                    <a:p>
                      <a:pPr algn="ctr"/>
                      <a:r>
                        <a:rPr lang="en-US" sz="1200" b="1" u="none" strike="noStrike" dirty="0" err="1">
                          <a:solidFill>
                            <a:srgbClr val="222222"/>
                          </a:solidFill>
                          <a:effectLst/>
                          <a:latin typeface="Times New Roman" pitchFamily="18" charset="0"/>
                          <a:cs typeface="Times New Roman" pitchFamily="18" charset="0"/>
                        </a:rPr>
                        <a:t>Domingos</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ABFF"/>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Vandenberghe</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FF00"/>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Vandenberghe</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FF00"/>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Lin</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5A9A9"/>
                    </a:solidFill>
                  </a:tcPr>
                </a:tc>
              </a:tr>
              <a:tr h="361519">
                <a:tc>
                  <a:txBody>
                    <a:bodyPr/>
                    <a:lstStyle/>
                    <a:p>
                      <a:r>
                        <a:rPr lang="en-US" sz="1200" b="0" u="none" strike="noStrike">
                          <a:solidFill>
                            <a:srgbClr val="000000"/>
                          </a:solidFill>
                          <a:effectLst/>
                          <a:latin typeface="Times New Roman" pitchFamily="18" charset="0"/>
                          <a:cs typeface="Times New Roman" pitchFamily="18" charset="0"/>
                        </a:rPr>
                        <a:t>10:30 - 12:10</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Rakhlin</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E0F8F1"/>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Rakhlin</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E0F8F1"/>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Vandenberghe</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FF00"/>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Müller</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7BE81"/>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Lin</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5A9A9"/>
                    </a:solidFill>
                  </a:tcPr>
                </a:tc>
              </a:tr>
              <a:tr h="361519">
                <a:tc gridSpan="6">
                  <a:txBody>
                    <a:bodyPr/>
                    <a:lstStyle/>
                    <a:p>
                      <a:pPr algn="ctr"/>
                      <a:r>
                        <a:rPr lang="en-US" sz="1200" b="1" u="none" strike="noStrike" dirty="0">
                          <a:solidFill>
                            <a:srgbClr val="000000"/>
                          </a:solidFill>
                          <a:effectLst/>
                          <a:latin typeface="Times New Roman" pitchFamily="18" charset="0"/>
                          <a:cs typeface="Times New Roman" pitchFamily="18" charset="0"/>
                        </a:rPr>
                        <a:t>Lunch Break</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1519">
                <a:tc>
                  <a:txBody>
                    <a:bodyPr/>
                    <a:lstStyle/>
                    <a:p>
                      <a:r>
                        <a:rPr lang="en-US" sz="1200" b="0" u="none" strike="noStrike">
                          <a:solidFill>
                            <a:srgbClr val="000000"/>
                          </a:solidFill>
                          <a:effectLst/>
                          <a:latin typeface="Times New Roman" pitchFamily="18" charset="0"/>
                          <a:cs typeface="Times New Roman" pitchFamily="18" charset="0"/>
                        </a:rPr>
                        <a:t>13:50 - 15:30</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Rakhlin</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E0F8F1"/>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Tsuda</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8E0EC"/>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Tsuda</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8E0EC"/>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Müller</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7BE81"/>
                    </a:solidFill>
                  </a:tcPr>
                </a:tc>
                <a:tc>
                  <a:txBody>
                    <a:bodyPr/>
                    <a:lstStyle/>
                    <a:p>
                      <a:pPr algn="ctr"/>
                      <a:r>
                        <a:rPr lang="en-US" sz="1200" b="1" u="none" strike="noStrike" dirty="0" err="1">
                          <a:solidFill>
                            <a:srgbClr val="222222"/>
                          </a:solidFill>
                          <a:effectLst/>
                          <a:latin typeface="Times New Roman" pitchFamily="18" charset="0"/>
                          <a:cs typeface="Times New Roman" pitchFamily="18" charset="0"/>
                        </a:rPr>
                        <a:t>Schapire</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90EE90"/>
                    </a:solidFill>
                  </a:tcPr>
                </a:tc>
              </a:tr>
              <a:tr h="361519">
                <a:tc>
                  <a:txBody>
                    <a:bodyPr/>
                    <a:lstStyle/>
                    <a:p>
                      <a:r>
                        <a:rPr lang="en-US" sz="1200" b="0" u="none" strike="noStrike">
                          <a:solidFill>
                            <a:srgbClr val="000000"/>
                          </a:solidFill>
                          <a:effectLst/>
                          <a:latin typeface="Times New Roman" pitchFamily="18" charset="0"/>
                          <a:cs typeface="Times New Roman" pitchFamily="18" charset="0"/>
                        </a:rPr>
                        <a:t>15:50 - 17:30</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1" u="none" strike="noStrike" dirty="0" err="1">
                          <a:solidFill>
                            <a:srgbClr val="222222"/>
                          </a:solidFill>
                          <a:effectLst/>
                          <a:latin typeface="Times New Roman" pitchFamily="18" charset="0"/>
                          <a:cs typeface="Times New Roman" pitchFamily="18" charset="0"/>
                        </a:rPr>
                        <a:t>Domingos</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ABFF"/>
                    </a:solidFill>
                  </a:tcPr>
                </a:tc>
                <a:tc>
                  <a:txBody>
                    <a:bodyPr/>
                    <a:lstStyle/>
                    <a:p>
                      <a:pPr algn="ctr"/>
                      <a:r>
                        <a:rPr lang="en-US" sz="1200" b="1" u="none" strike="noStrike" dirty="0" smtClean="0">
                          <a:solidFill>
                            <a:srgbClr val="222222"/>
                          </a:solidFill>
                          <a:effectLst/>
                          <a:latin typeface="Times New Roman" pitchFamily="18" charset="0"/>
                          <a:cs typeface="Times New Roman" pitchFamily="18" charset="0"/>
                        </a:rPr>
                        <a:t>Tsuda</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8E0EC"/>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Müller</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7BE81"/>
                    </a:solidFill>
                  </a:tcPr>
                </a:tc>
                <a:tc>
                  <a:txBody>
                    <a:bodyPr/>
                    <a:lstStyle/>
                    <a:p>
                      <a:pPr algn="ctr"/>
                      <a:r>
                        <a:rPr lang="en-US" sz="1200" b="1" u="none" strike="noStrike" dirty="0" err="1">
                          <a:solidFill>
                            <a:srgbClr val="222222"/>
                          </a:solidFill>
                          <a:effectLst/>
                          <a:latin typeface="Times New Roman" pitchFamily="18" charset="0"/>
                          <a:cs typeface="Times New Roman" pitchFamily="18" charset="0"/>
                        </a:rPr>
                        <a:t>Schapire</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90EE90"/>
                    </a:solidFill>
                  </a:tcPr>
                </a:tc>
                <a:tc>
                  <a:txBody>
                    <a:bodyPr/>
                    <a:lstStyle/>
                    <a:p>
                      <a:pPr algn="ctr"/>
                      <a:r>
                        <a:rPr lang="en-US" sz="1200" b="1" u="none" strike="noStrike" dirty="0" err="1">
                          <a:solidFill>
                            <a:srgbClr val="222222"/>
                          </a:solidFill>
                          <a:effectLst/>
                          <a:latin typeface="Times New Roman" pitchFamily="18" charset="0"/>
                          <a:cs typeface="Times New Roman" pitchFamily="18" charset="0"/>
                        </a:rPr>
                        <a:t>Schapire</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90EE90"/>
                    </a:solidFill>
                  </a:tcPr>
                </a:tc>
              </a:tr>
              <a:tr h="361519">
                <a:tc>
                  <a:txBody>
                    <a:bodyPr/>
                    <a:lstStyle/>
                    <a:p>
                      <a:r>
                        <a:rPr lang="en-US" sz="1200" b="0" u="none" strike="noStrike" dirty="0">
                          <a:solidFill>
                            <a:srgbClr val="000000"/>
                          </a:solidFill>
                          <a:effectLst/>
                          <a:latin typeface="Times New Roman" pitchFamily="18" charset="0"/>
                          <a:cs typeface="Times New Roman" pitchFamily="18" charset="0"/>
                        </a:rPr>
                        <a:t>17:50 - 19:30</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1" u="none" strike="noStrike" dirty="0" err="1">
                          <a:solidFill>
                            <a:srgbClr val="222222"/>
                          </a:solidFill>
                          <a:effectLst/>
                          <a:latin typeface="Times New Roman" pitchFamily="18" charset="0"/>
                          <a:cs typeface="Times New Roman" pitchFamily="18" charset="0"/>
                        </a:rPr>
                        <a:t>Domingos</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ABFF"/>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Poster I</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Doya</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FFDD"/>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Poster II</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1" u="none" strike="noStrike" dirty="0">
                          <a:solidFill>
                            <a:srgbClr val="222222"/>
                          </a:solidFill>
                          <a:effectLst/>
                          <a:latin typeface="Times New Roman" pitchFamily="18" charset="0"/>
                          <a:cs typeface="Times New Roman" pitchFamily="18" charset="0"/>
                        </a:rPr>
                        <a:t>Okada</a:t>
                      </a:r>
                      <a:endParaRPr lang="en-US" sz="1200" b="0" u="none" strike="noStrike" dirty="0">
                        <a:solidFill>
                          <a:srgbClr val="000000"/>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FFDD"/>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32004244"/>
              </p:ext>
            </p:extLst>
          </p:nvPr>
        </p:nvGraphicFramePr>
        <p:xfrm>
          <a:off x="152400" y="3886200"/>
          <a:ext cx="8839199" cy="2628900"/>
        </p:xfrm>
        <a:graphic>
          <a:graphicData uri="http://schemas.openxmlformats.org/drawingml/2006/table">
            <a:tbl>
              <a:tblPr/>
              <a:tblGrid>
                <a:gridCol w="1473200"/>
                <a:gridCol w="1473200"/>
                <a:gridCol w="1473200"/>
                <a:gridCol w="1455123"/>
                <a:gridCol w="1491277"/>
                <a:gridCol w="1473199"/>
              </a:tblGrid>
              <a:tr h="368046">
                <a:tc>
                  <a:txBody>
                    <a:bodyPr/>
                    <a:lstStyle/>
                    <a:p>
                      <a:pPr algn="l"/>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0" u="none" strike="noStrike" dirty="0">
                          <a:solidFill>
                            <a:schemeClr val="tx1"/>
                          </a:solidFill>
                          <a:effectLst/>
                          <a:latin typeface="Times New Roman" pitchFamily="18" charset="0"/>
                          <a:cs typeface="Times New Roman" pitchFamily="18" charset="0"/>
                        </a:rPr>
                        <a:t>       Mon. 3rd       </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l"/>
                      <a:r>
                        <a:rPr lang="en-US" sz="1200" b="0" u="none" strike="noStrike" dirty="0">
                          <a:solidFill>
                            <a:schemeClr val="tx1"/>
                          </a:solidFill>
                          <a:effectLst/>
                          <a:latin typeface="Times New Roman" pitchFamily="18" charset="0"/>
                          <a:cs typeface="Times New Roman" pitchFamily="18" charset="0"/>
                        </a:rPr>
                        <a:t>       Tue. 4th       </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0" u="none" strike="noStrike" dirty="0">
                          <a:solidFill>
                            <a:schemeClr val="tx1"/>
                          </a:solidFill>
                          <a:effectLst/>
                          <a:latin typeface="Times New Roman" pitchFamily="18" charset="0"/>
                          <a:cs typeface="Times New Roman" pitchFamily="18" charset="0"/>
                        </a:rPr>
                        <a:t>       Wed. 5th       </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l"/>
                      <a:r>
                        <a:rPr lang="en-US" sz="1200" b="0" u="none" strike="noStrike" dirty="0">
                          <a:solidFill>
                            <a:schemeClr val="tx1"/>
                          </a:solidFill>
                          <a:effectLst/>
                          <a:latin typeface="Times New Roman" pitchFamily="18" charset="0"/>
                          <a:cs typeface="Times New Roman" pitchFamily="18" charset="0"/>
                        </a:rPr>
                        <a:t>       Thu. 6th       </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l"/>
                      <a:r>
                        <a:rPr lang="en-US" sz="1200" b="0" u="none" strike="noStrike" dirty="0">
                          <a:solidFill>
                            <a:schemeClr val="tx1"/>
                          </a:solidFill>
                          <a:effectLst/>
                          <a:latin typeface="Times New Roman" pitchFamily="18" charset="0"/>
                          <a:cs typeface="Times New Roman" pitchFamily="18" charset="0"/>
                        </a:rPr>
                        <a:t>       Fri. 7th       </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r>
              <a:tr h="368046">
                <a:tc>
                  <a:txBody>
                    <a:bodyPr/>
                    <a:lstStyle/>
                    <a:p>
                      <a:pPr algn="l"/>
                      <a:r>
                        <a:rPr lang="en-US" sz="1200" b="0" u="none" strike="noStrike" dirty="0">
                          <a:solidFill>
                            <a:schemeClr val="tx1"/>
                          </a:solidFill>
                          <a:effectLst/>
                          <a:latin typeface="Times New Roman" pitchFamily="18" charset="0"/>
                          <a:cs typeface="Times New Roman" pitchFamily="18" charset="0"/>
                        </a:rPr>
                        <a:t>8:30 - 10:10</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1" u="none" strike="noStrike" dirty="0">
                          <a:solidFill>
                            <a:schemeClr val="tx1"/>
                          </a:solidFill>
                          <a:effectLst/>
                          <a:latin typeface="Times New Roman" pitchFamily="18" charset="0"/>
                          <a:cs typeface="Times New Roman" pitchFamily="18" charset="0"/>
                        </a:rPr>
                        <a:t>Wainwright</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D1CCA5"/>
                    </a:solidFill>
                  </a:tcPr>
                </a:tc>
                <a:tc>
                  <a:txBody>
                    <a:bodyPr/>
                    <a:lstStyle/>
                    <a:p>
                      <a:pPr algn="ctr"/>
                      <a:r>
                        <a:rPr lang="en-US" sz="1200" b="1" u="none" strike="noStrike" dirty="0">
                          <a:solidFill>
                            <a:schemeClr val="tx1"/>
                          </a:solidFill>
                          <a:effectLst/>
                          <a:latin typeface="Times New Roman" pitchFamily="18" charset="0"/>
                          <a:cs typeface="Times New Roman" pitchFamily="18" charset="0"/>
                        </a:rPr>
                        <a:t>Blei</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90EE90"/>
                    </a:solidFill>
                  </a:tcPr>
                </a:tc>
                <a:tc>
                  <a:txBody>
                    <a:bodyPr/>
                    <a:lstStyle/>
                    <a:p>
                      <a:pPr algn="ctr"/>
                      <a:r>
                        <a:rPr lang="en-US" sz="1200" b="1" u="none" strike="noStrike" dirty="0">
                          <a:solidFill>
                            <a:schemeClr val="tx1"/>
                          </a:solidFill>
                          <a:effectLst/>
                          <a:latin typeface="Times New Roman" pitchFamily="18" charset="0"/>
                          <a:cs typeface="Times New Roman" pitchFamily="18" charset="0"/>
                        </a:rPr>
                        <a:t>Blei</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90EE90"/>
                    </a:solidFill>
                  </a:tcPr>
                </a:tc>
                <a:tc>
                  <a:txBody>
                    <a:bodyPr/>
                    <a:lstStyle/>
                    <a:p>
                      <a:pPr algn="ctr"/>
                      <a:r>
                        <a:rPr lang="en-US" sz="1200" b="1" u="none" strike="noStrike" dirty="0">
                          <a:solidFill>
                            <a:schemeClr val="tx1"/>
                          </a:solidFill>
                          <a:effectLst/>
                          <a:latin typeface="Times New Roman" pitchFamily="18" charset="0"/>
                          <a:cs typeface="Times New Roman" pitchFamily="18" charset="0"/>
                        </a:rPr>
                        <a:t>Vempala</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AAAA"/>
                    </a:solidFill>
                  </a:tcPr>
                </a:tc>
                <a:tc>
                  <a:txBody>
                    <a:bodyPr/>
                    <a:lstStyle/>
                    <a:p>
                      <a:pPr algn="ctr"/>
                      <a:r>
                        <a:rPr lang="en-US" sz="1200" b="1" u="none" strike="noStrike" dirty="0" err="1">
                          <a:solidFill>
                            <a:schemeClr val="tx1"/>
                          </a:solidFill>
                          <a:effectLst/>
                          <a:latin typeface="Times New Roman" pitchFamily="18" charset="0"/>
                          <a:cs typeface="Times New Roman" pitchFamily="18" charset="0"/>
                        </a:rPr>
                        <a:t>Fukumizu</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FF00"/>
                    </a:solidFill>
                  </a:tcPr>
                </a:tc>
              </a:tr>
              <a:tr h="368046">
                <a:tc>
                  <a:txBody>
                    <a:bodyPr/>
                    <a:lstStyle/>
                    <a:p>
                      <a:r>
                        <a:rPr lang="en-US" sz="1200" b="0" u="none" strike="noStrike">
                          <a:solidFill>
                            <a:schemeClr val="tx1"/>
                          </a:solidFill>
                          <a:effectLst/>
                          <a:latin typeface="Times New Roman" pitchFamily="18" charset="0"/>
                          <a:cs typeface="Times New Roman" pitchFamily="18" charset="0"/>
                        </a:rPr>
                        <a:t>10:30 - 12:10</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1" u="none" strike="noStrike" dirty="0">
                          <a:solidFill>
                            <a:schemeClr val="tx1"/>
                          </a:solidFill>
                          <a:effectLst/>
                          <a:latin typeface="Times New Roman" pitchFamily="18" charset="0"/>
                          <a:cs typeface="Times New Roman" pitchFamily="18" charset="0"/>
                        </a:rPr>
                        <a:t>Wainwright</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D1CCA5"/>
                    </a:solidFill>
                  </a:tcPr>
                </a:tc>
                <a:tc>
                  <a:txBody>
                    <a:bodyPr/>
                    <a:lstStyle/>
                    <a:p>
                      <a:pPr algn="ctr"/>
                      <a:r>
                        <a:rPr lang="en-US" sz="1200" b="1" u="none" strike="noStrike" dirty="0">
                          <a:solidFill>
                            <a:schemeClr val="tx1"/>
                          </a:solidFill>
                          <a:effectLst/>
                          <a:latin typeface="Times New Roman" pitchFamily="18" charset="0"/>
                          <a:cs typeface="Times New Roman" pitchFamily="18" charset="0"/>
                        </a:rPr>
                        <a:t>Blei</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90EE90"/>
                    </a:solidFill>
                  </a:tcPr>
                </a:tc>
                <a:tc>
                  <a:txBody>
                    <a:bodyPr/>
                    <a:lstStyle/>
                    <a:p>
                      <a:pPr algn="ctr"/>
                      <a:r>
                        <a:rPr lang="en-US" sz="1200" b="1" u="none" strike="noStrike" dirty="0">
                          <a:solidFill>
                            <a:schemeClr val="tx1"/>
                          </a:solidFill>
                          <a:effectLst/>
                          <a:latin typeface="Times New Roman" pitchFamily="18" charset="0"/>
                          <a:cs typeface="Times New Roman" pitchFamily="18" charset="0"/>
                        </a:rPr>
                        <a:t>Vempala</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AAAA"/>
                    </a:solidFill>
                  </a:tcPr>
                </a:tc>
                <a:tc>
                  <a:txBody>
                    <a:bodyPr/>
                    <a:lstStyle/>
                    <a:p>
                      <a:pPr algn="ctr"/>
                      <a:r>
                        <a:rPr lang="en-US" sz="1200" b="1" u="none" strike="noStrike" dirty="0" err="1">
                          <a:solidFill>
                            <a:schemeClr val="tx1"/>
                          </a:solidFill>
                          <a:effectLst/>
                          <a:latin typeface="Times New Roman" pitchFamily="18" charset="0"/>
                          <a:cs typeface="Times New Roman" pitchFamily="18" charset="0"/>
                        </a:rPr>
                        <a:t>Fukumizu</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FF00"/>
                    </a:solidFill>
                  </a:tcPr>
                </a:tc>
                <a:tc>
                  <a:txBody>
                    <a:bodyPr/>
                    <a:lstStyle/>
                    <a:p>
                      <a:pPr algn="ctr"/>
                      <a:r>
                        <a:rPr lang="en-US" sz="1200" b="1" u="none" strike="noStrike" dirty="0" err="1">
                          <a:solidFill>
                            <a:schemeClr val="tx1"/>
                          </a:solidFill>
                          <a:effectLst/>
                          <a:latin typeface="Times New Roman" pitchFamily="18" charset="0"/>
                          <a:cs typeface="Times New Roman" pitchFamily="18" charset="0"/>
                        </a:rPr>
                        <a:t>Fukumizu</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FF00"/>
                    </a:solidFill>
                  </a:tcPr>
                </a:tc>
              </a:tr>
              <a:tr h="368046">
                <a:tc gridSpan="6">
                  <a:txBody>
                    <a:bodyPr/>
                    <a:lstStyle/>
                    <a:p>
                      <a:pPr algn="ctr"/>
                      <a:r>
                        <a:rPr lang="en-US" sz="1200" b="1" u="none" strike="noStrike" dirty="0">
                          <a:solidFill>
                            <a:schemeClr val="tx1"/>
                          </a:solidFill>
                          <a:effectLst/>
                          <a:latin typeface="Times New Roman" pitchFamily="18" charset="0"/>
                          <a:cs typeface="Times New Roman" pitchFamily="18" charset="0"/>
                        </a:rPr>
                        <a:t>Lunch Break</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8046">
                <a:tc>
                  <a:txBody>
                    <a:bodyPr/>
                    <a:lstStyle/>
                    <a:p>
                      <a:r>
                        <a:rPr lang="en-US" sz="1200" b="0" u="none" strike="noStrike">
                          <a:solidFill>
                            <a:schemeClr val="tx1"/>
                          </a:solidFill>
                          <a:effectLst/>
                          <a:latin typeface="Times New Roman" pitchFamily="18" charset="0"/>
                          <a:cs typeface="Times New Roman" pitchFamily="18" charset="0"/>
                        </a:rPr>
                        <a:t>13:50 - 15:30</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1" u="none" strike="noStrike" dirty="0">
                          <a:solidFill>
                            <a:schemeClr val="tx1"/>
                          </a:solidFill>
                          <a:effectLst/>
                          <a:latin typeface="Times New Roman" pitchFamily="18" charset="0"/>
                          <a:cs typeface="Times New Roman" pitchFamily="18" charset="0"/>
                        </a:rPr>
                        <a:t>Doucet</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CDD5DA"/>
                    </a:solidFill>
                  </a:tcPr>
                </a:tc>
                <a:tc>
                  <a:txBody>
                    <a:bodyPr/>
                    <a:lstStyle/>
                    <a:p>
                      <a:pPr algn="ctr"/>
                      <a:r>
                        <a:rPr lang="en-US" sz="1200" b="1" u="none" strike="noStrike" dirty="0">
                          <a:solidFill>
                            <a:schemeClr val="tx1"/>
                          </a:solidFill>
                          <a:effectLst/>
                          <a:latin typeface="Times New Roman" pitchFamily="18" charset="0"/>
                          <a:cs typeface="Times New Roman" pitchFamily="18" charset="0"/>
                        </a:rPr>
                        <a:t>Doucet</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CDD5DA"/>
                    </a:solidFill>
                  </a:tcPr>
                </a:tc>
                <a:tc>
                  <a:txBody>
                    <a:bodyPr/>
                    <a:lstStyle/>
                    <a:p>
                      <a:pPr algn="ctr"/>
                      <a:r>
                        <a:rPr lang="en-US" sz="1200" b="1" u="none" strike="noStrike" dirty="0">
                          <a:solidFill>
                            <a:schemeClr val="tx1"/>
                          </a:solidFill>
                          <a:effectLst/>
                          <a:latin typeface="Times New Roman" pitchFamily="18" charset="0"/>
                          <a:cs typeface="Times New Roman" pitchFamily="18" charset="0"/>
                        </a:rPr>
                        <a:t>Vempala</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AAAA"/>
                    </a:solidFill>
                  </a:tcPr>
                </a:tc>
                <a:tc>
                  <a:txBody>
                    <a:bodyPr/>
                    <a:lstStyle/>
                    <a:p>
                      <a:pPr algn="ctr"/>
                      <a:r>
                        <a:rPr lang="en-US" sz="1200" b="1" u="none" strike="noStrike" dirty="0">
                          <a:solidFill>
                            <a:schemeClr val="tx1"/>
                          </a:solidFill>
                          <a:effectLst/>
                          <a:latin typeface="Times New Roman" pitchFamily="18" charset="0"/>
                          <a:cs typeface="Times New Roman" pitchFamily="18" charset="0"/>
                        </a:rPr>
                        <a:t>Bach</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5A9F2"/>
                    </a:solidFill>
                  </a:tcPr>
                </a:tc>
                <a:tc>
                  <a:txBody>
                    <a:bodyPr/>
                    <a:lstStyle/>
                    <a:p>
                      <a:pPr algn="ctr"/>
                      <a:r>
                        <a:rPr lang="en-US" sz="1200" b="1" u="none" strike="noStrike" dirty="0">
                          <a:solidFill>
                            <a:schemeClr val="tx1"/>
                          </a:solidFill>
                          <a:effectLst/>
                          <a:latin typeface="Times New Roman" pitchFamily="18" charset="0"/>
                          <a:cs typeface="Times New Roman" pitchFamily="18" charset="0"/>
                        </a:rPr>
                        <a:t>Bach</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5A9F2"/>
                    </a:solidFill>
                  </a:tcPr>
                </a:tc>
              </a:tr>
              <a:tr h="368046">
                <a:tc>
                  <a:txBody>
                    <a:bodyPr/>
                    <a:lstStyle/>
                    <a:p>
                      <a:r>
                        <a:rPr lang="en-US" sz="1200" b="0" u="none" strike="noStrike">
                          <a:solidFill>
                            <a:schemeClr val="tx1"/>
                          </a:solidFill>
                          <a:effectLst/>
                          <a:latin typeface="Times New Roman" pitchFamily="18" charset="0"/>
                          <a:cs typeface="Times New Roman" pitchFamily="18" charset="0"/>
                        </a:rPr>
                        <a:t>15:50 - 17:30</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1" u="none" strike="noStrike" dirty="0">
                          <a:solidFill>
                            <a:schemeClr val="tx1"/>
                          </a:solidFill>
                          <a:effectLst/>
                          <a:latin typeface="Times New Roman" pitchFamily="18" charset="0"/>
                          <a:cs typeface="Times New Roman" pitchFamily="18" charset="0"/>
                        </a:rPr>
                        <a:t>Doucet</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CDD5DA"/>
                    </a:solidFill>
                  </a:tcPr>
                </a:tc>
                <a:tc>
                  <a:txBody>
                    <a:bodyPr/>
                    <a:lstStyle/>
                    <a:p>
                      <a:pPr algn="ctr"/>
                      <a:r>
                        <a:rPr lang="en-US" sz="1200" b="1" u="none" strike="noStrike" dirty="0">
                          <a:solidFill>
                            <a:schemeClr val="tx1"/>
                          </a:solidFill>
                          <a:effectLst/>
                          <a:latin typeface="Times New Roman" pitchFamily="18" charset="0"/>
                          <a:cs typeface="Times New Roman" pitchFamily="18" charset="0"/>
                        </a:rPr>
                        <a:t>Wainwright</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D1CCA5"/>
                    </a:solidFill>
                  </a:tcPr>
                </a:tc>
                <a:tc>
                  <a:txBody>
                    <a:bodyPr/>
                    <a:lstStyle/>
                    <a:p>
                      <a:pPr algn="ctr"/>
                      <a:r>
                        <a:rPr lang="en-US" sz="1200" b="1" u="none" strike="noStrike" dirty="0" err="1">
                          <a:solidFill>
                            <a:schemeClr val="tx1"/>
                          </a:solidFill>
                          <a:effectLst/>
                          <a:latin typeface="Times New Roman" pitchFamily="18" charset="0"/>
                          <a:cs typeface="Times New Roman" pitchFamily="18" charset="0"/>
                        </a:rPr>
                        <a:t>Takemura</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FFDD"/>
                    </a:solidFill>
                  </a:tcPr>
                </a:tc>
                <a:tc>
                  <a:txBody>
                    <a:bodyPr/>
                    <a:lstStyle/>
                    <a:p>
                      <a:pPr algn="ctr"/>
                      <a:r>
                        <a:rPr lang="en-US" sz="1200" b="1" u="none" strike="noStrike" dirty="0">
                          <a:solidFill>
                            <a:schemeClr val="tx1"/>
                          </a:solidFill>
                          <a:effectLst/>
                          <a:latin typeface="Times New Roman" pitchFamily="18" charset="0"/>
                          <a:cs typeface="Times New Roman" pitchFamily="18" charset="0"/>
                        </a:rPr>
                        <a:t>Bach</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5A9F2"/>
                    </a:solidFill>
                  </a:tcPr>
                </a:tc>
                <a:tc>
                  <a:txBody>
                    <a:bodyPr/>
                    <a:lstStyle/>
                    <a:p>
                      <a:pPr algn="ctr"/>
                      <a:r>
                        <a:rPr lang="en-US" sz="1200" b="1" u="none" strike="noStrike" dirty="0">
                          <a:solidFill>
                            <a:schemeClr val="tx1"/>
                          </a:solidFill>
                          <a:effectLst/>
                          <a:latin typeface="Times New Roman" pitchFamily="18" charset="0"/>
                          <a:cs typeface="Times New Roman" pitchFamily="18" charset="0"/>
                        </a:rPr>
                        <a:t>Sugiyama</a:t>
                      </a:r>
                      <a:endParaRPr lang="en-US" sz="1200" b="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FFDD"/>
                    </a:solidFill>
                  </a:tcPr>
                </a:tc>
              </a:tr>
              <a:tr h="420624">
                <a:tc>
                  <a:txBody>
                    <a:bodyPr/>
                    <a:lstStyle/>
                    <a:p>
                      <a:pPr algn="just"/>
                      <a:r>
                        <a:rPr lang="en-US" sz="1200" b="0" i="0" u="none" strike="noStrike">
                          <a:solidFill>
                            <a:schemeClr val="tx1"/>
                          </a:solidFill>
                          <a:effectLst/>
                          <a:latin typeface="Times New Roman" pitchFamily="18" charset="0"/>
                          <a:cs typeface="Times New Roman" pitchFamily="18" charset="0"/>
                        </a:rPr>
                        <a:t>17:50 - 19:30</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1" i="0" u="none" strike="noStrike" dirty="0">
                          <a:solidFill>
                            <a:schemeClr val="tx1"/>
                          </a:solidFill>
                          <a:effectLst/>
                          <a:latin typeface="Times New Roman" pitchFamily="18" charset="0"/>
                          <a:cs typeface="Times New Roman" pitchFamily="18" charset="0"/>
                        </a:rPr>
                        <a:t>Poster III</a:t>
                      </a:r>
                      <a:endParaRPr lang="en-US" sz="1200" b="0" i="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1" i="0" u="none" strike="noStrike" dirty="0">
                          <a:solidFill>
                            <a:schemeClr val="tx1"/>
                          </a:solidFill>
                          <a:effectLst/>
                          <a:latin typeface="Times New Roman" pitchFamily="18" charset="0"/>
                          <a:cs typeface="Times New Roman" pitchFamily="18" charset="0"/>
                        </a:rPr>
                        <a:t>Amari</a:t>
                      </a:r>
                      <a:endParaRPr lang="en-US" sz="1200" b="0" i="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FFDD"/>
                    </a:solidFill>
                  </a:tcPr>
                </a:tc>
                <a:tc>
                  <a:txBody>
                    <a:bodyPr/>
                    <a:lstStyle/>
                    <a:p>
                      <a:pPr algn="ctr"/>
                      <a:r>
                        <a:rPr lang="en-US" sz="1200" b="1" i="0" u="none" strike="noStrike" dirty="0">
                          <a:solidFill>
                            <a:schemeClr val="tx1"/>
                          </a:solidFill>
                          <a:effectLst/>
                          <a:latin typeface="Times New Roman" pitchFamily="18" charset="0"/>
                          <a:cs typeface="Times New Roman" pitchFamily="18" charset="0"/>
                        </a:rPr>
                        <a:t>Banquet</a:t>
                      </a: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AFFFF"/>
                    </a:solidFill>
                  </a:tcPr>
                </a:tc>
                <a:tc>
                  <a:txBody>
                    <a:bodyPr/>
                    <a:lstStyle/>
                    <a:p>
                      <a:pPr algn="ctr"/>
                      <a:r>
                        <a:rPr lang="en-US" sz="1200" b="1" i="0" u="none" strike="noStrike" dirty="0">
                          <a:solidFill>
                            <a:schemeClr val="tx1"/>
                          </a:solidFill>
                          <a:effectLst/>
                          <a:latin typeface="Times New Roman" pitchFamily="18" charset="0"/>
                          <a:cs typeface="Times New Roman" pitchFamily="18" charset="0"/>
                        </a:rPr>
                        <a:t>Iwata</a:t>
                      </a:r>
                      <a:endParaRPr lang="en-US" sz="1200" b="0" i="0" u="none" strike="noStrike" dirty="0">
                        <a:solidFill>
                          <a:schemeClr val="tx1"/>
                        </a:solidFill>
                        <a:effectLst/>
                        <a:latin typeface="Times New Roman" pitchFamily="18" charset="0"/>
                        <a:cs typeface="Times New Roman" pitchFamily="18" charset="0"/>
                      </a:endParaRPr>
                    </a:p>
                  </a:txBody>
                  <a:tcPr marL="28575" marR="28575" marT="28575" marB="28575" anchor="ctr">
                    <a:lnL w="9525" cap="flat" cmpd="sng" algn="ctr">
                      <a:solidFill>
                        <a:srgbClr val="8CACBB"/>
                      </a:solidFill>
                      <a:prstDash val="solid"/>
                      <a:round/>
                      <a:headEnd type="none" w="med" len="med"/>
                      <a:tailEnd type="none" w="med" len="med"/>
                    </a:lnL>
                    <a:lnR w="9525" cap="flat" cmpd="sng" algn="ctr">
                      <a:solidFill>
                        <a:srgbClr val="8CACBB"/>
                      </a:solidFill>
                      <a:prstDash val="solid"/>
                      <a:round/>
                      <a:headEnd type="none" w="med" len="med"/>
                      <a:tailEnd type="none" w="med" len="med"/>
                    </a:lnR>
                    <a:lnT w="9525" cap="flat" cmpd="sng" algn="ctr">
                      <a:solidFill>
                        <a:srgbClr val="8CACBB"/>
                      </a:solidFill>
                      <a:prstDash val="solid"/>
                      <a:round/>
                      <a:headEnd type="none" w="med" len="med"/>
                      <a:tailEnd type="none" w="med" len="med"/>
                    </a:lnT>
                    <a:lnB w="9525" cap="flat" cmpd="sng" algn="ctr">
                      <a:solidFill>
                        <a:srgbClr val="8CACBB"/>
                      </a:solidFill>
                      <a:prstDash val="solid"/>
                      <a:round/>
                      <a:headEnd type="none" w="med" len="med"/>
                      <a:tailEnd type="none" w="med" len="med"/>
                    </a:lnB>
                    <a:solidFill>
                      <a:srgbClr val="FFFFDD"/>
                    </a:solidFill>
                  </a:tcPr>
                </a:tc>
                <a:tc>
                  <a:txBody>
                    <a:bodyPr/>
                    <a:lstStyle/>
                    <a:p>
                      <a:endParaRPr lang="en-US" sz="1200" dirty="0">
                        <a:solidFill>
                          <a:schemeClr val="tx1"/>
                        </a:solidFill>
                        <a:latin typeface="Times New Roman" pitchFamily="18" charset="0"/>
                        <a:cs typeface="Times New Roman" pitchFamily="18" charset="0"/>
                      </a:endParaRPr>
                    </a:p>
                  </a:txBody>
                  <a:tcPr>
                    <a:lnL w="9525" cap="flat" cmpd="sng" algn="ctr">
                      <a:solidFill>
                        <a:srgbClr val="8CACBB"/>
                      </a:solidFill>
                      <a:prstDash val="solid"/>
                      <a:round/>
                      <a:headEnd type="none" w="med" len="med"/>
                      <a:tailEnd type="none" w="med" len="med"/>
                    </a:lnL>
                    <a:lnT w="9525" cap="flat" cmpd="sng" algn="ctr">
                      <a:solidFill>
                        <a:srgbClr val="8CACBB"/>
                      </a:solidFill>
                      <a:prstDash val="solid"/>
                      <a:round/>
                      <a:headEnd type="none" w="med" len="med"/>
                      <a:tailEnd type="none" w="med" len="med"/>
                    </a:lnT>
                  </a:tcPr>
                </a:tc>
              </a:tr>
            </a:tbl>
          </a:graphicData>
        </a:graphic>
      </p:graphicFrame>
      <p:sp>
        <p:nvSpPr>
          <p:cNvPr id="9" name="Rectangle 2"/>
          <p:cNvSpPr>
            <a:spLocks noChangeArrowheads="1"/>
          </p:cNvSpPr>
          <p:nvPr/>
        </p:nvSpPr>
        <p:spPr bwMode="auto">
          <a:xfrm>
            <a:off x="457200" y="20696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766274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6" name="Picture 20" descr="https://fbcdn-sphotos-g-a.akamaihd.net/hphotos-ak-prn1/552058_10151131843498028_197193972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Poster Sessions</a:t>
            </a:r>
            <a:endParaRPr lang="en-US" dirty="0"/>
          </a:p>
        </p:txBody>
      </p:sp>
      <p:sp>
        <p:nvSpPr>
          <p:cNvPr id="3" name="Content Placeholder 2"/>
          <p:cNvSpPr>
            <a:spLocks noGrp="1"/>
          </p:cNvSpPr>
          <p:nvPr>
            <p:ph idx="1"/>
          </p:nvPr>
        </p:nvSpPr>
        <p:spPr/>
        <p:txBody>
          <a:bodyPr/>
          <a:lstStyle/>
          <a:p>
            <a:endParaRPr lang="en-US"/>
          </a:p>
        </p:txBody>
      </p:sp>
      <p:pic>
        <p:nvPicPr>
          <p:cNvPr id="24578" name="Picture 2" descr="https://fbcdn-sphotos-b-a.akamaihd.net/hphotos-ak-snc7/418712_10151128587628028_169315337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s://fbcdn-sphotos-h-a.akamaihd.net/hphotos-ak-ash4/199768_10151131845568028_2007762263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562"/>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s://fbcdn-sphotos-b-a.akamaihd.net/hphotos-ak-ash4/375951_10151131849548028_725777615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22237"/>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https://fbcdn-sphotos-f-a.akamaihd.net/hphotos-ak-snc6/260535_10151131854138028_798797745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88912"/>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https://fbcdn-sphotos-g-a.akamaihd.net/hphotos-ak-ash3/557548_10151131856553028_1163799799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4800"/>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4588" name="Picture 12" descr="https://fbcdn-sphotos-f-a.akamaihd.net/hphotos-ak-ash3/574640_10151137354213028_305254132_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81000"/>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4590" name="Picture 14" descr="https://fbcdn-sphotos-a-a.akamaihd.net/hphotos-ak-snc7/576892_10151137366543028_1857857616_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5" y="457200"/>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4592" name="Picture 16" descr="https://fbcdn-sphotos-a-a.akamaihd.net/hphotos-ak-ash3/523212_10151137376298028_600661628_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25" y="533400"/>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4594" name="Picture 18" descr="https://fbcdn-sphotos-b-a.akamaihd.net/hphotos-ak-snc7/579917_10151137402478028_2069331143_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25" y="542925"/>
            <a:ext cx="9144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24598" name="Picture 22" descr="https://fbcdn-sphotos-a-a.akamaihd.net/hphotos-ak-snc7/402828_10151131852148028_1592379795_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25" y="6096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2463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fade">
                                      <p:cBhvr>
                                        <p:cTn id="12" dur="5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fade">
                                      <p:cBhvr>
                                        <p:cTn id="17" dur="500"/>
                                        <p:tgtEl>
                                          <p:spTgt spid="245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fade">
                                      <p:cBhvr>
                                        <p:cTn id="22" dur="500"/>
                                        <p:tgtEl>
                                          <p:spTgt spid="245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86"/>
                                        </p:tgtEl>
                                        <p:attrNameLst>
                                          <p:attrName>style.visibility</p:attrName>
                                        </p:attrNameLst>
                                      </p:cBhvr>
                                      <p:to>
                                        <p:strVal val="visible"/>
                                      </p:to>
                                    </p:set>
                                    <p:animEffect transition="in" filter="fade">
                                      <p:cBhvr>
                                        <p:cTn id="27" dur="500"/>
                                        <p:tgtEl>
                                          <p:spTgt spid="2458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588"/>
                                        </p:tgtEl>
                                        <p:attrNameLst>
                                          <p:attrName>style.visibility</p:attrName>
                                        </p:attrNameLst>
                                      </p:cBhvr>
                                      <p:to>
                                        <p:strVal val="visible"/>
                                      </p:to>
                                    </p:set>
                                    <p:animEffect transition="in" filter="fade">
                                      <p:cBhvr>
                                        <p:cTn id="32" dur="500"/>
                                        <p:tgtEl>
                                          <p:spTgt spid="2458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590"/>
                                        </p:tgtEl>
                                        <p:attrNameLst>
                                          <p:attrName>style.visibility</p:attrName>
                                        </p:attrNameLst>
                                      </p:cBhvr>
                                      <p:to>
                                        <p:strVal val="visible"/>
                                      </p:to>
                                    </p:set>
                                    <p:animEffect transition="in" filter="fade">
                                      <p:cBhvr>
                                        <p:cTn id="37" dur="500"/>
                                        <p:tgtEl>
                                          <p:spTgt spid="245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592"/>
                                        </p:tgtEl>
                                        <p:attrNameLst>
                                          <p:attrName>style.visibility</p:attrName>
                                        </p:attrNameLst>
                                      </p:cBhvr>
                                      <p:to>
                                        <p:strVal val="visible"/>
                                      </p:to>
                                    </p:set>
                                    <p:animEffect transition="in" filter="fade">
                                      <p:cBhvr>
                                        <p:cTn id="42" dur="500"/>
                                        <p:tgtEl>
                                          <p:spTgt spid="2459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594"/>
                                        </p:tgtEl>
                                        <p:attrNameLst>
                                          <p:attrName>style.visibility</p:attrName>
                                        </p:attrNameLst>
                                      </p:cBhvr>
                                      <p:to>
                                        <p:strVal val="visible"/>
                                      </p:to>
                                    </p:set>
                                    <p:animEffect transition="in" filter="fade">
                                      <p:cBhvr>
                                        <p:cTn id="47" dur="500"/>
                                        <p:tgtEl>
                                          <p:spTgt spid="2459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598"/>
                                        </p:tgtEl>
                                        <p:attrNameLst>
                                          <p:attrName>style.visibility</p:attrName>
                                        </p:attrNameLst>
                                      </p:cBhvr>
                                      <p:to>
                                        <p:strVal val="visible"/>
                                      </p:to>
                                    </p:set>
                                    <p:animEffect transition="in" filter="fade">
                                      <p:cBhvr>
                                        <p:cTn id="52" dur="500"/>
                                        <p:tgtEl>
                                          <p:spTgt spid="24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8" name="Picture 4" descr="https://fbcdn-sphotos-c-a.akamaihd.net/hphotos-ak-prn1/526143_10151125510183028_178758292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1"/>
            <a:ext cx="9144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796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457200" y="1981200"/>
            <a:ext cx="8229600" cy="4419600"/>
          </a:xfrm>
        </p:spPr>
        <p:txBody>
          <a:bodyPr>
            <a:normAutofit fontScale="92500" lnSpcReduction="20000"/>
          </a:bodyPr>
          <a:lstStyle/>
          <a:p>
            <a:r>
              <a:rPr lang="en-US" dirty="0" smtClean="0"/>
              <a:t>Statistical Learning Theory</a:t>
            </a:r>
          </a:p>
          <a:p>
            <a:r>
              <a:rPr lang="en-US" dirty="0" err="1" smtClean="0"/>
              <a:t>Submodularity</a:t>
            </a:r>
            <a:endParaRPr lang="en-US" dirty="0" smtClean="0"/>
          </a:p>
          <a:p>
            <a:r>
              <a:rPr lang="en-US" dirty="0" smtClean="0"/>
              <a:t>Graphical Models</a:t>
            </a:r>
          </a:p>
          <a:p>
            <a:r>
              <a:rPr lang="en-US" dirty="0" smtClean="0"/>
              <a:t>Probabilistic Topic Models</a:t>
            </a:r>
          </a:p>
          <a:p>
            <a:r>
              <a:rPr lang="en-US" dirty="0" smtClean="0"/>
              <a:t>Statistical Relational Learning</a:t>
            </a:r>
          </a:p>
          <a:p>
            <a:r>
              <a:rPr lang="en-US" dirty="0" smtClean="0"/>
              <a:t>Sampling (Monte Carlo, High Dimensional, …)</a:t>
            </a:r>
          </a:p>
          <a:p>
            <a:r>
              <a:rPr lang="en-US" dirty="0" smtClean="0"/>
              <a:t>Boosting</a:t>
            </a:r>
          </a:p>
          <a:p>
            <a:r>
              <a:rPr lang="en-US" dirty="0" smtClean="0"/>
              <a:t>Kernel Methods</a:t>
            </a:r>
          </a:p>
          <a:p>
            <a:r>
              <a:rPr lang="en-US" dirty="0" smtClean="0"/>
              <a:t>Graph Mining</a:t>
            </a:r>
          </a:p>
          <a:p>
            <a:r>
              <a:rPr lang="en-US" dirty="0" smtClean="0"/>
              <a:t>Convex Optimization</a:t>
            </a:r>
          </a:p>
          <a:p>
            <a:r>
              <a:rPr lang="en-US" dirty="0" smtClean="0"/>
              <a:t>Short Talks: Information Geometry, Reinforcement Learning, Density Ratio Estimation, </a:t>
            </a:r>
            <a:r>
              <a:rPr lang="en-US" dirty="0" err="1" smtClean="0"/>
              <a:t>Holonomic</a:t>
            </a:r>
            <a:r>
              <a:rPr lang="en-US" dirty="0" smtClean="0"/>
              <a:t> Gradient Methods</a:t>
            </a:r>
          </a:p>
          <a:p>
            <a:endParaRPr lang="en-US" dirty="0" smtClean="0"/>
          </a:p>
          <a:p>
            <a:endParaRPr lang="en-US" dirty="0"/>
          </a:p>
        </p:txBody>
      </p:sp>
      <p:pic>
        <p:nvPicPr>
          <p:cNvPr id="27650" name="Picture 2" descr="https://fbcdn-sphotos-g-a.akamaihd.net/hphotos-ak-ash4/199794_10151131841753028_958910814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4489" y="457200"/>
            <a:ext cx="3929060" cy="26193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652" name="Picture 4" descr="https://fbcdn-sphotos-b-a.akamaihd.net/hphotos-ak-snc7/580103_10151144362993028_592177130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4489" y="3067049"/>
            <a:ext cx="3886199" cy="25907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4359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Learning Theory</a:t>
            </a:r>
            <a:endParaRPr lang="en-US" dirty="0"/>
          </a:p>
        </p:txBody>
      </p:sp>
      <p:sp>
        <p:nvSpPr>
          <p:cNvPr id="3" name="Content Placeholder 2"/>
          <p:cNvSpPr>
            <a:spLocks noGrp="1"/>
          </p:cNvSpPr>
          <p:nvPr>
            <p:ph idx="1"/>
          </p:nvPr>
        </p:nvSpPr>
        <p:spPr>
          <a:xfrm>
            <a:off x="457200" y="1981200"/>
            <a:ext cx="8229600" cy="4419600"/>
          </a:xfrm>
        </p:spPr>
        <p:txBody>
          <a:bodyPr>
            <a:normAutofit/>
          </a:bodyPr>
          <a:lstStyle/>
          <a:p>
            <a:r>
              <a:rPr lang="en-US" u="sng" dirty="0">
                <a:hlinkClick r:id="rId2" tooltip="http://www-stat.wharton.upenn.edu/~rakhlin/"/>
              </a:rPr>
              <a:t>Sasha RAKHLIN</a:t>
            </a:r>
            <a:r>
              <a:rPr lang="en-US" dirty="0"/>
              <a:t>, University of </a:t>
            </a:r>
            <a:r>
              <a:rPr lang="en-US" dirty="0" smtClean="0"/>
              <a:t>Pennsylvania/Wharton</a:t>
            </a:r>
          </a:p>
          <a:p>
            <a:r>
              <a:rPr lang="en-US" dirty="0" smtClean="0"/>
              <a:t>Slides: </a:t>
            </a:r>
            <a:r>
              <a:rPr lang="en-US" dirty="0" smtClean="0">
                <a:hlinkClick r:id="rId3"/>
              </a:rPr>
              <a:t>http</a:t>
            </a:r>
            <a:r>
              <a:rPr lang="en-US" dirty="0">
                <a:hlinkClick r:id="rId3"/>
              </a:rPr>
              <a:t>://stat.wharton.upenn.edu/~</a:t>
            </a:r>
            <a:r>
              <a:rPr lang="en-US" dirty="0" smtClean="0">
                <a:hlinkClick r:id="rId3"/>
              </a:rPr>
              <a:t>rakhlin/ml_summer_school.pdf</a:t>
            </a:r>
            <a:endParaRPr lang="en-US" dirty="0" smtClean="0"/>
          </a:p>
          <a:p>
            <a:r>
              <a:rPr lang="en-US" dirty="0" smtClean="0"/>
              <a:t>Good Speaker, General &amp; Useful Topic</a:t>
            </a:r>
          </a:p>
          <a:p>
            <a:pPr algn="just"/>
            <a:r>
              <a:rPr lang="en-US" dirty="0"/>
              <a:t>The goal of Statistical Learning is to explain the performance of existing learning methods and to provide guidelines for the development of new algorithms. This tutorial will give an overview of this theory. We will discuss </a:t>
            </a:r>
            <a:r>
              <a:rPr lang="en-US" dirty="0">
                <a:solidFill>
                  <a:srgbClr val="FF0000"/>
                </a:solidFill>
              </a:rPr>
              <a:t>mathematical definitions of learning</a:t>
            </a:r>
            <a:r>
              <a:rPr lang="en-US" dirty="0"/>
              <a:t>, the complexities involved in achieving good performance, and connections to other fields, such as </a:t>
            </a:r>
            <a:r>
              <a:rPr lang="en-US" dirty="0">
                <a:solidFill>
                  <a:srgbClr val="FF0000"/>
                </a:solidFill>
              </a:rPr>
              <a:t>statistics</a:t>
            </a:r>
            <a:r>
              <a:rPr lang="en-US" dirty="0"/>
              <a:t>, </a:t>
            </a:r>
            <a:r>
              <a:rPr lang="en-US" dirty="0">
                <a:solidFill>
                  <a:srgbClr val="FF0000"/>
                </a:solidFill>
              </a:rPr>
              <a:t>probability</a:t>
            </a:r>
            <a:r>
              <a:rPr lang="en-US" dirty="0"/>
              <a:t>, and </a:t>
            </a:r>
            <a:r>
              <a:rPr lang="en-US" dirty="0">
                <a:solidFill>
                  <a:srgbClr val="FF0000"/>
                </a:solidFill>
              </a:rPr>
              <a:t>optimization</a:t>
            </a:r>
            <a:r>
              <a:rPr lang="en-US" dirty="0"/>
              <a:t>. Topics will include </a:t>
            </a:r>
            <a:r>
              <a:rPr lang="en-US" dirty="0">
                <a:solidFill>
                  <a:srgbClr val="FF0000"/>
                </a:solidFill>
              </a:rPr>
              <a:t>basic probabilistic inequalities for the risk</a:t>
            </a:r>
            <a:r>
              <a:rPr lang="en-US" dirty="0"/>
              <a:t>, the notions of </a:t>
            </a:r>
            <a:r>
              <a:rPr lang="en-US" dirty="0" err="1">
                <a:solidFill>
                  <a:srgbClr val="FF0000"/>
                </a:solidFill>
              </a:rPr>
              <a:t>Vapnik-Chervonenkis</a:t>
            </a:r>
            <a:r>
              <a:rPr lang="en-US" dirty="0">
                <a:solidFill>
                  <a:srgbClr val="FF0000"/>
                </a:solidFill>
              </a:rPr>
              <a:t> dimension </a:t>
            </a:r>
            <a:r>
              <a:rPr lang="en-US" dirty="0"/>
              <a:t>and the </a:t>
            </a:r>
            <a:r>
              <a:rPr lang="en-US" dirty="0">
                <a:solidFill>
                  <a:srgbClr val="FF0000"/>
                </a:solidFill>
              </a:rPr>
              <a:t>uniform laws of large numbers</a:t>
            </a:r>
            <a:r>
              <a:rPr lang="en-US" dirty="0"/>
              <a:t>, </a:t>
            </a:r>
            <a:r>
              <a:rPr lang="en-US" dirty="0" err="1">
                <a:solidFill>
                  <a:srgbClr val="FF0000"/>
                </a:solidFill>
              </a:rPr>
              <a:t>Rademacher</a:t>
            </a:r>
            <a:r>
              <a:rPr lang="en-US" dirty="0">
                <a:solidFill>
                  <a:srgbClr val="FF0000"/>
                </a:solidFill>
              </a:rPr>
              <a:t> averages </a:t>
            </a:r>
            <a:r>
              <a:rPr lang="en-US" dirty="0"/>
              <a:t>and covering numbers. We will briefly discuss sequential prediction methods.</a:t>
            </a:r>
          </a:p>
        </p:txBody>
      </p:sp>
      <p:pic>
        <p:nvPicPr>
          <p:cNvPr id="3074" name="Picture 2" descr="http://www-stat.wharton.upenn.edu/~rakhlin/personal/images/sasha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8475" y="0"/>
            <a:ext cx="2295525"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6492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6324600"/>
          </a:xfrm>
        </p:spPr>
        <p:txBody>
          <a:bodyPr/>
          <a:lstStyle/>
          <a:p>
            <a:r>
              <a:rPr lang="en-US" dirty="0" smtClean="0"/>
              <a:t>Statistical Learning Theory</a:t>
            </a:r>
          </a:p>
          <a:p>
            <a:pPr lvl="1"/>
            <a:r>
              <a:rPr lang="en-US" dirty="0" smtClean="0"/>
              <a:t>The </a:t>
            </a:r>
            <a:r>
              <a:rPr lang="en-US" dirty="0" err="1" smtClean="0"/>
              <a:t>Setteing</a:t>
            </a:r>
            <a:r>
              <a:rPr lang="en-US" dirty="0" smtClean="0"/>
              <a:t> of SLT</a:t>
            </a:r>
          </a:p>
          <a:p>
            <a:pPr lvl="1"/>
            <a:r>
              <a:rPr lang="en-US" dirty="0" smtClean="0"/>
              <a:t>Consistency, No Free Lunch Theorems, Bias-Variance Tradeoff</a:t>
            </a:r>
          </a:p>
          <a:p>
            <a:pPr lvl="1"/>
            <a:r>
              <a:rPr lang="en-US" dirty="0" smtClean="0"/>
              <a:t>Tools from Probability, Empirical Processes</a:t>
            </a:r>
          </a:p>
          <a:p>
            <a:pPr lvl="1"/>
            <a:r>
              <a:rPr lang="en-US" dirty="0" smtClean="0"/>
              <a:t>From Finite to Infinite Classes</a:t>
            </a:r>
          </a:p>
          <a:p>
            <a:pPr lvl="1"/>
            <a:r>
              <a:rPr lang="en-US" dirty="0"/>
              <a:t>Uniform Convergence, </a:t>
            </a:r>
            <a:r>
              <a:rPr lang="en-US" dirty="0" err="1" smtClean="0"/>
              <a:t>Symmetrization</a:t>
            </a:r>
            <a:r>
              <a:rPr lang="en-US" dirty="0" smtClean="0"/>
              <a:t>, </a:t>
            </a:r>
            <a:r>
              <a:rPr lang="en-US" dirty="0"/>
              <a:t>and </a:t>
            </a:r>
            <a:r>
              <a:rPr lang="en-US" dirty="0" err="1"/>
              <a:t>Rademacher</a:t>
            </a:r>
            <a:r>
              <a:rPr lang="en-US" dirty="0"/>
              <a:t> Complexity</a:t>
            </a:r>
          </a:p>
          <a:p>
            <a:pPr lvl="1"/>
            <a:r>
              <a:rPr lang="en-US" dirty="0"/>
              <a:t>Large Margin Theory for </a:t>
            </a:r>
            <a:r>
              <a:rPr lang="en-US" dirty="0" smtClean="0"/>
              <a:t>Classification</a:t>
            </a:r>
            <a:endParaRPr lang="en-US" dirty="0"/>
          </a:p>
          <a:p>
            <a:pPr lvl="1"/>
            <a:r>
              <a:rPr lang="en-US" dirty="0"/>
              <a:t>Properties of </a:t>
            </a:r>
            <a:r>
              <a:rPr lang="en-US" dirty="0" err="1"/>
              <a:t>Rademacher</a:t>
            </a:r>
            <a:r>
              <a:rPr lang="en-US" dirty="0"/>
              <a:t> Complexity</a:t>
            </a:r>
          </a:p>
          <a:p>
            <a:pPr lvl="1"/>
            <a:r>
              <a:rPr lang="en-US" dirty="0"/>
              <a:t>Covering Numbers and Scale-Sensitive Dimensions</a:t>
            </a:r>
          </a:p>
          <a:p>
            <a:pPr lvl="1"/>
            <a:r>
              <a:rPr lang="en-US" dirty="0"/>
              <a:t>Faster Rates</a:t>
            </a:r>
          </a:p>
          <a:p>
            <a:pPr lvl="1"/>
            <a:r>
              <a:rPr lang="en-US" dirty="0"/>
              <a:t>Model </a:t>
            </a:r>
            <a:r>
              <a:rPr lang="en-US" dirty="0" smtClean="0"/>
              <a:t>Selection</a:t>
            </a:r>
          </a:p>
          <a:p>
            <a:r>
              <a:rPr lang="en-US" dirty="0"/>
              <a:t>Sequential Prediction / Online Learning</a:t>
            </a:r>
          </a:p>
          <a:p>
            <a:pPr lvl="1"/>
            <a:r>
              <a:rPr lang="en-US" dirty="0"/>
              <a:t>Motivation</a:t>
            </a:r>
          </a:p>
          <a:p>
            <a:pPr lvl="1"/>
            <a:r>
              <a:rPr lang="en-US" dirty="0"/>
              <a:t>Supervised Learning</a:t>
            </a:r>
          </a:p>
          <a:p>
            <a:pPr lvl="1"/>
            <a:r>
              <a:rPr lang="en-US" dirty="0"/>
              <a:t>Online Convex and Linear Optimization</a:t>
            </a:r>
          </a:p>
          <a:p>
            <a:pPr lvl="1"/>
            <a:r>
              <a:rPr lang="en-US" dirty="0"/>
              <a:t>Online-to-Batch Conversion, SVM optimization</a:t>
            </a:r>
          </a:p>
        </p:txBody>
      </p:sp>
      <p:pic>
        <p:nvPicPr>
          <p:cNvPr id="7170" name="Picture 2" descr="https://fbcdn-sphotos-b-a.akamaihd.net/hphotos-ak-ash4/303550_10151125372793028_206116983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57200"/>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1917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Relational Learning</a:t>
            </a:r>
            <a:endParaRPr lang="en-US" dirty="0"/>
          </a:p>
        </p:txBody>
      </p:sp>
      <p:sp>
        <p:nvSpPr>
          <p:cNvPr id="3" name="Content Placeholder 2"/>
          <p:cNvSpPr>
            <a:spLocks noGrp="1"/>
          </p:cNvSpPr>
          <p:nvPr>
            <p:ph idx="1"/>
          </p:nvPr>
        </p:nvSpPr>
        <p:spPr>
          <a:xfrm>
            <a:off x="457200" y="1981200"/>
            <a:ext cx="8229600" cy="4419600"/>
          </a:xfrm>
        </p:spPr>
        <p:txBody>
          <a:bodyPr>
            <a:normAutofit lnSpcReduction="10000"/>
          </a:bodyPr>
          <a:lstStyle/>
          <a:p>
            <a:r>
              <a:rPr lang="en-US" u="sng" dirty="0">
                <a:hlinkClick r:id="rId2" tooltip="http://www.cs.washington.edu/homes/pedrod/"/>
              </a:rPr>
              <a:t>Pedro DOMINGOS</a:t>
            </a:r>
            <a:r>
              <a:rPr lang="en-US" dirty="0"/>
              <a:t>, University of </a:t>
            </a:r>
            <a:r>
              <a:rPr lang="en-US" dirty="0" smtClean="0"/>
              <a:t>Washington</a:t>
            </a:r>
          </a:p>
          <a:p>
            <a:r>
              <a:rPr lang="en-US" dirty="0" smtClean="0"/>
              <a:t>Slides</a:t>
            </a:r>
            <a:r>
              <a:rPr lang="en-US" dirty="0"/>
              <a:t>: </a:t>
            </a:r>
            <a:r>
              <a:rPr lang="en-US" dirty="0">
                <a:hlinkClick r:id="rId3"/>
              </a:rPr>
              <a:t>https://</a:t>
            </a:r>
            <a:r>
              <a:rPr lang="en-US" dirty="0" smtClean="0">
                <a:hlinkClick r:id="rId3"/>
              </a:rPr>
              <a:t>www.dropbox.com/s/qxedx9oj37gyjgf/srl-mlss.pdf</a:t>
            </a:r>
            <a:endParaRPr lang="en-US" dirty="0" smtClean="0"/>
          </a:p>
          <a:p>
            <a:r>
              <a:rPr lang="en-US" dirty="0" smtClean="0"/>
              <a:t>Fast Monotone Speaker, Specialized Topic</a:t>
            </a:r>
          </a:p>
          <a:p>
            <a:pPr algn="just"/>
            <a:r>
              <a:rPr lang="en-US" dirty="0"/>
              <a:t>Most machine learning algorithms assume that data points are </a:t>
            </a:r>
            <a:r>
              <a:rPr lang="en-US" dirty="0" err="1"/>
              <a:t>i.i.d</a:t>
            </a:r>
            <a:r>
              <a:rPr lang="en-US" dirty="0"/>
              <a:t>. (independent and identically distributed), but in reality objects have </a:t>
            </a:r>
            <a:r>
              <a:rPr lang="en-US" dirty="0">
                <a:solidFill>
                  <a:srgbClr val="FF0000"/>
                </a:solidFill>
              </a:rPr>
              <a:t>varying distributions and interact with each other in complex ways</a:t>
            </a:r>
            <a:r>
              <a:rPr lang="en-US" dirty="0"/>
              <a:t>. Domains where this is prominently the case include the Web, social networks, information extraction, perception, medical diagnosis/epidemiology, molecular and systems biology, ubiquitous computing, and others. Statistical relational learning (SRL) addresses these problems by </a:t>
            </a:r>
            <a:r>
              <a:rPr lang="en-US" dirty="0">
                <a:solidFill>
                  <a:srgbClr val="FF0000"/>
                </a:solidFill>
              </a:rPr>
              <a:t>modeling relations </a:t>
            </a:r>
            <a:r>
              <a:rPr lang="en-US" dirty="0"/>
              <a:t>among objects and </a:t>
            </a:r>
            <a:r>
              <a:rPr lang="en-US" dirty="0">
                <a:solidFill>
                  <a:srgbClr val="FF0000"/>
                </a:solidFill>
              </a:rPr>
              <a:t>allowing multiple types of objects in the same model</a:t>
            </a:r>
            <a:r>
              <a:rPr lang="en-US" dirty="0"/>
              <a:t>. This tutorial will cover foundations, key ideas, state-of-the-art algorithms and applications of SRL.</a:t>
            </a:r>
          </a:p>
        </p:txBody>
      </p:sp>
      <p:pic>
        <p:nvPicPr>
          <p:cNvPr id="13314" name="Picture 2" descr="photo of Pedro Doming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1" y="-1"/>
            <a:ext cx="2362200" cy="297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624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Macro</Template>
  <TotalTime>1240</TotalTime>
  <Words>4075</Words>
  <Application>Microsoft Office PowerPoint</Application>
  <PresentationFormat>On-screen Show (4:3)</PresentationFormat>
  <Paragraphs>458</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Macro</vt:lpstr>
      <vt:lpstr>MACHINE LEANINING SUMMER SCHOOL 2012 KYOTO</vt:lpstr>
      <vt:lpstr>Contents</vt:lpstr>
      <vt:lpstr>School Information</vt:lpstr>
      <vt:lpstr>Demographics</vt:lpstr>
      <vt:lpstr>Schedule</vt:lpstr>
      <vt:lpstr>Topics</vt:lpstr>
      <vt:lpstr>Statistical Learning Theory</vt:lpstr>
      <vt:lpstr>PowerPoint Presentation</vt:lpstr>
      <vt:lpstr>Statistical Relational Learning</vt:lpstr>
      <vt:lpstr>PowerPoint Presentation</vt:lpstr>
      <vt:lpstr>Graph Mining</vt:lpstr>
      <vt:lpstr>PowerPoint Presentation</vt:lpstr>
      <vt:lpstr>Convex Optimization</vt:lpstr>
      <vt:lpstr>PowerPoint Presentation</vt:lpstr>
      <vt:lpstr>Brain-Computer Interfacing</vt:lpstr>
      <vt:lpstr>PowerPoint Presentation</vt:lpstr>
      <vt:lpstr>Neural Implementation of RL</vt:lpstr>
      <vt:lpstr>PowerPoint Presentation</vt:lpstr>
      <vt:lpstr>Boosting</vt:lpstr>
      <vt:lpstr>PowerPoint Presentation</vt:lpstr>
      <vt:lpstr>Clinical Applications of Medical Image Analyses</vt:lpstr>
      <vt:lpstr>PowerPoint Presentation</vt:lpstr>
      <vt:lpstr>Graphical Models and  Message-passing</vt:lpstr>
      <vt:lpstr>PowerPoint Presentation</vt:lpstr>
      <vt:lpstr>Sequential Monte Carlo Methods for Bayesian Computation</vt:lpstr>
      <vt:lpstr>PowerPoint Presentation</vt:lpstr>
      <vt:lpstr>Probabilistic Topic Models</vt:lpstr>
      <vt:lpstr>PowerPoint Presentation</vt:lpstr>
      <vt:lpstr>Information Geometry in ML</vt:lpstr>
      <vt:lpstr>PowerPoint Presentation</vt:lpstr>
      <vt:lpstr>High-dimensional Sampling Alg.</vt:lpstr>
      <vt:lpstr>PowerPoint Presentation</vt:lpstr>
      <vt:lpstr>Introduction to the Holonomic  Gradient Method in Statistics</vt:lpstr>
      <vt:lpstr>PowerPoint Presentation</vt:lpstr>
      <vt:lpstr>Kernel Methods for  Statistical Learning</vt:lpstr>
      <vt:lpstr>PowerPoint Presentation</vt:lpstr>
      <vt:lpstr>Learning with Submodular  Functions</vt:lpstr>
      <vt:lpstr>PowerPoint Presentation</vt:lpstr>
      <vt:lpstr>Submodular Optimization and  Approximation Algorithms</vt:lpstr>
      <vt:lpstr>PowerPoint Presentation</vt:lpstr>
      <vt:lpstr>Machine Learning Software:  Design and Practical Use</vt:lpstr>
      <vt:lpstr>PowerPoint Presentation</vt:lpstr>
      <vt:lpstr>Density Ratio Estimation in ML</vt:lpstr>
      <vt:lpstr>PowerPoint Presentation</vt:lpstr>
      <vt:lpstr>Massive Karaoke Party</vt:lpstr>
      <vt:lpstr>Banquet Dinner in Gion</vt:lpstr>
      <vt:lpstr>Group Photo</vt:lpstr>
      <vt:lpstr>Group Photo</vt:lpstr>
      <vt:lpstr>Group Photo</vt:lpstr>
      <vt:lpstr>Poster Sessions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LEANINING SUMMER SCHOOL 2012 KYOTO</dc:title>
  <dc:creator>Kourosh</dc:creator>
  <cp:lastModifiedBy>Kourosh</cp:lastModifiedBy>
  <cp:revision>107</cp:revision>
  <dcterms:created xsi:type="dcterms:W3CDTF">2006-08-16T00:00:00Z</dcterms:created>
  <dcterms:modified xsi:type="dcterms:W3CDTF">2012-09-14T06:44:21Z</dcterms:modified>
</cp:coreProperties>
</file>